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8"/>
  </p:notesMasterIdLst>
  <p:handoutMasterIdLst>
    <p:handoutMasterId r:id="rId29"/>
  </p:handoutMasterIdLst>
  <p:sldIdLst>
    <p:sldId id="356" r:id="rId2"/>
    <p:sldId id="259" r:id="rId3"/>
    <p:sldId id="373" r:id="rId4"/>
    <p:sldId id="374" r:id="rId5"/>
    <p:sldId id="264" r:id="rId6"/>
    <p:sldId id="383" r:id="rId7"/>
    <p:sldId id="384" r:id="rId8"/>
    <p:sldId id="363" r:id="rId9"/>
    <p:sldId id="379" r:id="rId10"/>
    <p:sldId id="359" r:id="rId11"/>
    <p:sldId id="353" r:id="rId12"/>
    <p:sldId id="343" r:id="rId13"/>
    <p:sldId id="358" r:id="rId14"/>
    <p:sldId id="347" r:id="rId15"/>
    <p:sldId id="357" r:id="rId16"/>
    <p:sldId id="385" r:id="rId17"/>
    <p:sldId id="277" r:id="rId18"/>
    <p:sldId id="368" r:id="rId19"/>
    <p:sldId id="369" r:id="rId20"/>
    <p:sldId id="360" r:id="rId21"/>
    <p:sldId id="365" r:id="rId22"/>
    <p:sldId id="370" r:id="rId23"/>
    <p:sldId id="371" r:id="rId24"/>
    <p:sldId id="378" r:id="rId25"/>
    <p:sldId id="269" r:id="rId26"/>
    <p:sldId id="354" r:id="rId27"/>
  </p:sldIdLst>
  <p:sldSz cx="12192000" cy="6858000"/>
  <p:notesSz cx="6858000" cy="9144000"/>
  <p:embeddedFontLst>
    <p:embeddedFont>
      <p:font typeface="Raleway" panose="020B0604020202020204" charset="0"/>
      <p:regular r:id="rId30"/>
      <p:bold r:id="rId31"/>
      <p:italic r:id="rId32"/>
      <p:boldItalic r:id="rId33"/>
    </p:embeddedFont>
    <p:embeddedFont>
      <p:font typeface="Raleway ExtraBold" panose="020B0604020202020204" charset="0"/>
      <p:regular r:id="rId34"/>
      <p:bold r:id="rId35"/>
      <p:italic r:id="rId36"/>
      <p:boldItalic r:id="rId37"/>
    </p:embeddedFont>
    <p:embeddedFont>
      <p:font typeface="Raleway Light" panose="020B060402020202020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orfatter" initials="F" lastIdx="28"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3B7CA"/>
    <a:srgbClr val="BEE3FF"/>
    <a:srgbClr val="00513D"/>
    <a:srgbClr val="0080C6"/>
    <a:srgbClr val="F7A600"/>
    <a:srgbClr val="004E3A"/>
    <a:srgbClr val="007AC1"/>
    <a:srgbClr val="005C8D"/>
    <a:srgbClr val="FFCC00"/>
    <a:srgbClr val="FC4B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39" autoAdjust="0"/>
    <p:restoredTop sz="72473" autoAdjust="0"/>
  </p:normalViewPr>
  <p:slideViewPr>
    <p:cSldViewPr snapToGrid="0" showGuides="1">
      <p:cViewPr varScale="1">
        <p:scale>
          <a:sx n="49" d="100"/>
          <a:sy n="49" d="100"/>
        </p:scale>
        <p:origin x="1076" y="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21/11/2023</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21/11/2023</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‹nr.›</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st.dk/da/Vaerdighed/Redskaber/2022/Dialogkort-til-samarbejde-mellem-paaroerende-og-aeldreplej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st.dk/da/Vaerdighed/Redskaber/2023/Redskaber-til-hjemlighe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st.dk/da/Vaerdighed/Redskaber/2022/Perspektivskift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sst.23video.com/video/66969717/sundhedsstyrelsens-webinar-8-1-21-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st.dk/da/Vaerdighed/Redskaber/2022/Isbjerge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st.dk/da/Vaerdighed/Temaer/Paaroerende/Kompetenceudvikling-om-paaroerendesamarbej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t.dk/da/Arrangementer/2022/Webinar-Vaerd-at-vide-om-paaroeren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st.dk/da/Vaerdighed/Udgivelser-cases-og-film/2022/Webinar_-Inddrag-de-paaroerende---saadan-goer-andr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1" dirty="0"/>
              <a:t>Om oplægget</a:t>
            </a:r>
          </a:p>
          <a:p>
            <a:pPr marL="0" indent="0">
              <a:buFontTx/>
              <a:buNone/>
            </a:pPr>
            <a:r>
              <a:rPr lang="da-DK" dirty="0"/>
              <a:t>Power Point-oplægget indeholder fem temaer. Ét tema tager cirka 10-12 minutter. Hele oplægget vil tage </a:t>
            </a:r>
            <a:r>
              <a:rPr lang="da-DK"/>
              <a:t>omkring halvanden til 2 timer, </a:t>
            </a:r>
            <a:r>
              <a:rPr lang="da-DK" dirty="0"/>
              <a:t>afhængigt af hvor meget I går i dybden med øvelserne. </a:t>
            </a:r>
          </a:p>
          <a:p>
            <a:pPr marL="0" indent="0">
              <a:buFontTx/>
              <a:buNone/>
            </a:pPr>
            <a:r>
              <a:rPr lang="da-DK" dirty="0"/>
              <a:t>Du kan vælge at afholde et langt møde, hvor I berører alle temaer eller du kan gennemgå ét tema af gangen i fx en møderække. </a:t>
            </a:r>
          </a:p>
          <a:p>
            <a:pPr marL="0" indent="0">
              <a:buFontTx/>
              <a:buNone/>
            </a:pPr>
            <a:r>
              <a:rPr lang="da-DK" dirty="0"/>
              <a:t>Find mere information i procesguiden.</a:t>
            </a:r>
          </a:p>
          <a:p>
            <a:endParaRPr lang="da-DK" dirty="0"/>
          </a:p>
          <a:p>
            <a:endParaRPr lang="da-DK" b="1" dirty="0">
              <a:solidFill>
                <a:schemeClr val="bg2"/>
              </a:solidFill>
            </a:endParaRPr>
          </a:p>
          <a:p>
            <a:r>
              <a:rPr lang="da-DK" b="1" dirty="0">
                <a:solidFill>
                  <a:schemeClr val="bg2"/>
                </a:solidFill>
              </a:rPr>
              <a:t>Om noterne</a:t>
            </a:r>
          </a:p>
          <a:p>
            <a:r>
              <a:rPr lang="da-DK" dirty="0"/>
              <a:t>Noterne er til dig som underviser. Noterne har to overskrifter: ”Forslag til </a:t>
            </a:r>
            <a:r>
              <a:rPr lang="da-DK" dirty="0" err="1"/>
              <a:t>facilitering</a:t>
            </a:r>
            <a:r>
              <a:rPr lang="da-DK" dirty="0"/>
              <a:t>” og ”Find mere viden”. Forslag til </a:t>
            </a:r>
            <a:r>
              <a:rPr lang="da-DK" dirty="0" err="1"/>
              <a:t>facilitering</a:t>
            </a:r>
            <a:r>
              <a:rPr lang="da-DK" dirty="0"/>
              <a:t> er gode tips til, hvordan du kan inddrage deltagerne og bruge øvelser og spørgsmål. Øvelserne er opdelt i lille øvelse (tager cirka 5 minutter) og større øvelse (tager op til 10 minutter)</a:t>
            </a:r>
          </a:p>
          <a:p>
            <a:r>
              <a:rPr lang="da-DK" dirty="0"/>
              <a:t>Under overskriften ”Find mere viden”, er der henvisninger til Sundhedsstyrelsens andre materialer om pårørendesamarbejde, som du kan bruge efter relevans og behov. </a:t>
            </a:r>
          </a:p>
          <a:p>
            <a:endParaRPr lang="da-DK" dirty="0"/>
          </a:p>
          <a:p>
            <a:r>
              <a:rPr lang="da-DK" dirty="0"/>
              <a:t>Bagerst i oplægget finder du to metodeslides, som du kan vælge, om du vil bruge, når I arbejder med ”eksempelsiderne”</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265299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b="1"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413730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147005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 typeface="Arial" panose="020B0604020202020204" pitchFamily="34" charset="0"/>
              <a:buChar char="•"/>
            </a:pPr>
            <a:r>
              <a:rPr lang="da-DK" b="0" dirty="0"/>
              <a:t>Få deltagerne til at </a:t>
            </a:r>
            <a:r>
              <a:rPr lang="da-DK" b="0" u="sng" dirty="0"/>
              <a:t>tænke over deres eget perspektiv: </a:t>
            </a:r>
            <a:r>
              <a:rPr lang="da-DK" b="0" u="none" dirty="0"/>
              <a:t>hvorfor giver forventningsafstemning mening for mig..? </a:t>
            </a:r>
          </a:p>
          <a:p>
            <a:pPr marL="171450" indent="-171450">
              <a:buFont typeface="Arial" panose="020B0604020202020204" pitchFamily="34" charset="0"/>
              <a:buChar char="•"/>
            </a:pPr>
            <a:r>
              <a:rPr lang="da-DK" b="0" u="none" dirty="0"/>
              <a:t>Spørg deltagerne: Hvis du nu skulle have hjælp eller flytte på plejehjem, hvem ville så være din nærmeste pårørende? Prøv så at forestille dig, at du var din partner/søster/veninde/barn – hvad ville så være vigtigt for dem at vide? Hvad skulle en medarbejder på plejehjem være opmærksom på?</a:t>
            </a:r>
          </a:p>
          <a:p>
            <a:endParaRPr lang="da-DK" b="1" dirty="0"/>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1716892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r>
              <a:rPr lang="da-DK" b="1" dirty="0"/>
              <a:t>:</a:t>
            </a:r>
          </a:p>
          <a:p>
            <a:r>
              <a:rPr lang="da-DK" b="0" dirty="0"/>
              <a:t>- Tal om de tre fokusområder i højre: hvordan gør I det?</a:t>
            </a:r>
          </a:p>
          <a:p>
            <a:endParaRPr lang="da-DK" b="1" dirty="0"/>
          </a:p>
          <a:p>
            <a:r>
              <a:rPr lang="da-DK" b="1" dirty="0"/>
              <a:t>Find mere viden:</a:t>
            </a:r>
          </a:p>
          <a:p>
            <a:r>
              <a:rPr lang="da-DK" dirty="0">
                <a:hlinkClick r:id="rId3"/>
              </a:rPr>
              <a:t>Dialogkort til samarbejde mellem pårørende og ældreplejen - Sundhedsstyrelsen</a:t>
            </a:r>
            <a:endParaRPr lang="da-DK" b="1"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1469447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1" dirty="0"/>
              <a:t>Forslag til </a:t>
            </a:r>
            <a:r>
              <a:rPr lang="da-DK" b="1" dirty="0" err="1"/>
              <a:t>facilitering</a:t>
            </a:r>
            <a:endParaRPr lang="da-DK" dirty="0"/>
          </a:p>
          <a:p>
            <a:pPr marL="171450" indent="-171450">
              <a:buFontTx/>
              <a:buChar char="-"/>
            </a:pPr>
            <a:r>
              <a:rPr lang="da-DK" dirty="0"/>
              <a:t>Læs eksemplet højt i plenum</a:t>
            </a:r>
          </a:p>
          <a:p>
            <a:pPr marL="171450" indent="-171450">
              <a:buFontTx/>
              <a:buChar char="-"/>
            </a:pPr>
            <a:r>
              <a:rPr lang="da-DK" dirty="0"/>
              <a:t>Start med at tal om eksemplet i plenum, kan I genkender det fra jeres egen hverdag?</a:t>
            </a:r>
          </a:p>
          <a:p>
            <a:pPr marL="171450" indent="-171450">
              <a:buFontTx/>
              <a:buChar char="-"/>
            </a:pPr>
            <a:r>
              <a:rPr lang="da-DK" dirty="0"/>
              <a:t>Tag derefter udgangspunkt i refleksionsspørgsmålene og drøft dem to og to - hvis I er mange, kan du dele deltagerne op i grupper af tre: én interviewer, én bliver interviewet og én lytter. Den der lytter, gentager, hvad han/hun har hørt i interviewet. Derefter bytter man roller internt i gruppen. Med denne øvelse træner deltagerne sig i at lytte til hinanden. </a:t>
            </a:r>
            <a:endParaRPr lang="da-DK"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dirty="0"/>
              <a:t>Tal også om: Er der andre tidspunkter, hvor forventningsafstemning er særlig vigtig?</a:t>
            </a:r>
            <a:endParaRPr lang="da-DK" dirty="0"/>
          </a:p>
          <a:p>
            <a:pPr marL="0" indent="0">
              <a:buFontTx/>
              <a:buNone/>
            </a:pPr>
            <a:endParaRPr lang="da-DK" dirty="0"/>
          </a:p>
          <a:p>
            <a:pPr marL="0" indent="0">
              <a:buFontTx/>
              <a:buNone/>
            </a:pPr>
            <a:r>
              <a:rPr lang="da-DK" b="1" dirty="0"/>
              <a:t>Find mere viden</a:t>
            </a:r>
          </a:p>
          <a:p>
            <a:pPr marL="171450" indent="-171450">
              <a:buFont typeface="Arial" panose="020B0604020202020204" pitchFamily="34" charset="0"/>
              <a:buChar char="•"/>
            </a:pPr>
            <a:r>
              <a:rPr lang="da-DK" dirty="0"/>
              <a:t>Hvis du gerne vil arbejde med metoderne </a:t>
            </a:r>
            <a:r>
              <a:rPr lang="da-DK" i="1" dirty="0"/>
              <a:t>Perspektivskifte</a:t>
            </a:r>
            <a:r>
              <a:rPr lang="da-DK" dirty="0"/>
              <a:t> og </a:t>
            </a:r>
            <a:r>
              <a:rPr lang="da-DK" i="1" dirty="0"/>
              <a:t>Isbjerg</a:t>
            </a:r>
            <a:r>
              <a:rPr lang="da-DK" i="0" dirty="0"/>
              <a:t> kan du finde metodeslides med links til mere viden bagerst i præsentationen. </a:t>
            </a:r>
          </a:p>
          <a:p>
            <a:pPr marL="171450" indent="-171450">
              <a:buFont typeface="Arial" panose="020B0604020202020204" pitchFamily="34" charset="0"/>
              <a:buChar char="•"/>
            </a:pPr>
            <a:r>
              <a:rPr lang="da-DK" i="0" dirty="0"/>
              <a:t>Vær opmærksom på at øvelsen kræver mere tid til </a:t>
            </a:r>
            <a:r>
              <a:rPr lang="da-DK" i="0" dirty="0" err="1"/>
              <a:t>facilitering</a:t>
            </a:r>
            <a:r>
              <a:rPr lang="da-DK" i="0" dirty="0"/>
              <a:t>, hvis I skal arbejde med metoderne. </a:t>
            </a:r>
            <a:endParaRPr lang="da-DK" i="1" dirty="0"/>
          </a:p>
          <a:p>
            <a:pPr marL="0" indent="0">
              <a:buFontTx/>
              <a:buNone/>
            </a:pPr>
            <a:endParaRPr lang="da-DK" dirty="0"/>
          </a:p>
          <a:p>
            <a:pPr marL="0" indent="0">
              <a:buFontTx/>
              <a:buNone/>
            </a:pPr>
            <a:endParaRPr lang="da-DK" b="0"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3989434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Tx/>
              <a:buChar char="-"/>
            </a:pPr>
            <a:r>
              <a:rPr lang="da-DK" b="0" dirty="0"/>
              <a:t>Se filmen – det er film nr. 2 på denne side: https://www.sst.dk/da/Vaerdighed/Temaer/Paaroerende/Viden-om/Inspirationsfilm-om-det-gode-paaroerendesamarbejde</a:t>
            </a:r>
          </a:p>
          <a:p>
            <a:pPr marL="171450" indent="-171450">
              <a:buFontTx/>
              <a:buChar char="-"/>
            </a:pPr>
            <a:r>
              <a:rPr lang="da-DK" b="0" dirty="0"/>
              <a:t>Tal derefter om, hvad I gør. Har I en systematik for løbende forventningsafstemning med pårørende? Hvordan forbereder I pårørende på forandring hos jer?</a:t>
            </a:r>
          </a:p>
          <a:p>
            <a:pPr marL="171450" indent="-171450">
              <a:buFontTx/>
              <a:buChar char="-"/>
            </a:pPr>
            <a:endParaRPr lang="da-DK" b="0" dirty="0"/>
          </a:p>
          <a:p>
            <a:pPr marL="0" indent="0">
              <a:buFontTx/>
              <a:buNone/>
            </a:pPr>
            <a:r>
              <a:rPr lang="da-DK" b="1" dirty="0"/>
              <a:t>Find mere viden</a:t>
            </a:r>
          </a:p>
          <a:p>
            <a:pPr marL="0" indent="0">
              <a:buFontTx/>
              <a:buNone/>
            </a:pPr>
            <a:r>
              <a:rPr lang="da-DK" b="0" dirty="0"/>
              <a:t>Redskab til at skabe hjemlighed og rutiner i hjemmet – også på plejehjem: </a:t>
            </a:r>
            <a:r>
              <a:rPr lang="da-DK" dirty="0">
                <a:hlinkClick r:id="rId3"/>
              </a:rPr>
              <a:t>Sundhedsstyrelsen</a:t>
            </a:r>
            <a:endParaRPr lang="da-DK" b="1" dirty="0"/>
          </a:p>
          <a:p>
            <a:endParaRPr lang="da-DK" b="1"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1888881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16</a:t>
            </a:fld>
            <a:endParaRPr lang="en-GB"/>
          </a:p>
        </p:txBody>
      </p:sp>
    </p:spTree>
    <p:extLst>
      <p:ext uri="{BB962C8B-B14F-4D97-AF65-F5344CB8AC3E}">
        <p14:creationId xmlns:p14="http://schemas.microsoft.com/office/powerpoint/2010/main" val="2884476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1" dirty="0"/>
              <a:t>Forslag til </a:t>
            </a:r>
            <a:r>
              <a:rPr lang="da-DK" b="1" dirty="0" err="1"/>
              <a:t>facilitering</a:t>
            </a:r>
            <a:r>
              <a:rPr lang="da-DK" b="1" dirty="0"/>
              <a:t>:</a:t>
            </a:r>
          </a:p>
          <a:p>
            <a:pPr marL="171450" indent="-171450">
              <a:buFontTx/>
              <a:buChar char="-"/>
            </a:pPr>
            <a:r>
              <a:rPr lang="da-DK" dirty="0"/>
              <a:t>Tal sammen om, om regler for samtykke og tavshedspligt.</a:t>
            </a:r>
          </a:p>
          <a:p>
            <a:pPr marL="171450" indent="-171450">
              <a:buFontTx/>
              <a:buChar char="-"/>
            </a:pPr>
            <a:r>
              <a:rPr lang="da-DK" dirty="0"/>
              <a:t>Reglerne kan være forvirrende og kan gøre det svært at samarbejde med pårørende, men det er ikke en forhindring for samarbejdet. </a:t>
            </a:r>
          </a:p>
          <a:p>
            <a:pPr marL="171450" indent="-171450">
              <a:buFontTx/>
              <a:buChar char="-"/>
            </a:pPr>
            <a:endParaRPr lang="da-DK" dirty="0"/>
          </a:p>
          <a:p>
            <a:pPr marL="0" indent="0">
              <a:buFontTx/>
              <a:buNone/>
            </a:pPr>
            <a:r>
              <a:rPr lang="da-DK" b="1" dirty="0"/>
              <a:t>Få mere viden:</a:t>
            </a:r>
          </a:p>
          <a:p>
            <a:pPr marL="171450" indent="-171450">
              <a:buFontTx/>
              <a:buChar char="-"/>
            </a:pPr>
            <a:r>
              <a:rPr lang="da-DK" dirty="0"/>
              <a:t>Der findes mere information om regler i håndbogen om pårørendesamarbejde fra side 52 til side 59. På side 59 er finder du links til hjemmesider, hvor du kan få juridisk overblik og vejledning. </a:t>
            </a:r>
          </a:p>
          <a:p>
            <a:pPr marL="171450" indent="-171450">
              <a:buFontTx/>
              <a:buChar char="-"/>
            </a:pPr>
            <a:r>
              <a:rPr lang="da-DK" dirty="0"/>
              <a:t>Sundhedsstyrelsen har sendt et webinar om dilemmaerne i forhold til samtykke og tavshedspligt i pårørendesamarbejdet. Du kan se webinaret her: https://www.sst.dk/da/Vaerdighed/Udgivelser-cases-og-film/2022/Webinar_-Paaroerende-monopolet---faa-loest-dit-dilemma</a:t>
            </a:r>
          </a:p>
        </p:txBody>
      </p:sp>
      <p:sp>
        <p:nvSpPr>
          <p:cNvPr id="4" name="Pladsholder til slidenummer 3"/>
          <p:cNvSpPr>
            <a:spLocks noGrp="1"/>
          </p:cNvSpPr>
          <p:nvPr>
            <p:ph type="sldNum" sz="quarter" idx="10"/>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2265476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1" dirty="0"/>
              <a:t>Forslag til </a:t>
            </a:r>
            <a:r>
              <a:rPr lang="da-DK" b="1" dirty="0" err="1"/>
              <a:t>facilitering</a:t>
            </a:r>
            <a:r>
              <a:rPr lang="da-DK" b="1" dirty="0"/>
              <a:t>:</a:t>
            </a:r>
          </a:p>
          <a:p>
            <a:pPr marL="171450" indent="-171450">
              <a:buFont typeface="Arial" panose="020B0604020202020204" pitchFamily="34" charset="0"/>
              <a:buChar char="•"/>
            </a:pPr>
            <a:r>
              <a:rPr lang="da-DK" dirty="0"/>
              <a:t>Casen handler om hjemmeplejen, men den kunne </a:t>
            </a:r>
            <a:r>
              <a:rPr lang="da-DK"/>
              <a:t>også </a:t>
            </a:r>
            <a:endParaRPr lang="da-DK" dirty="0"/>
          </a:p>
          <a:p>
            <a:pPr marL="171450" indent="-171450">
              <a:buFont typeface="Arial" panose="020B0604020202020204" pitchFamily="34" charset="0"/>
              <a:buChar char="•"/>
            </a:pPr>
            <a:r>
              <a:rPr lang="da-DK" dirty="0"/>
              <a:t>Læs casen højt </a:t>
            </a:r>
          </a:p>
          <a:p>
            <a:pPr marL="171450" indent="-171450">
              <a:buFont typeface="Arial" panose="020B0604020202020204" pitchFamily="34" charset="0"/>
              <a:buChar char="•"/>
            </a:pPr>
            <a:r>
              <a:rPr lang="da-DK" dirty="0"/>
              <a:t>Refleksionsspørgsmålene kan drøftes i plenum eller to og to og herefter i plenum. </a:t>
            </a:r>
          </a:p>
          <a:p>
            <a:pPr marL="171450" indent="-171450">
              <a:buFont typeface="Arial" panose="020B0604020202020204" pitchFamily="34" charset="0"/>
              <a:buChar char="•"/>
            </a:pPr>
            <a:r>
              <a:rPr lang="da-DK" dirty="0"/>
              <a:t>Kan deltagerne genkende noget fra casen? Hvordan kan man tænke over kommunikation, herunder sprog og kropssprog, i en lignende samtale med en pårørende?</a:t>
            </a:r>
          </a:p>
          <a:p>
            <a:pPr marL="171450" indent="-171450">
              <a:buFont typeface="Arial" panose="020B0604020202020204" pitchFamily="34" charset="0"/>
              <a:buChar char="•"/>
            </a:pPr>
            <a:r>
              <a:rPr lang="da-DK" dirty="0"/>
              <a:t>Næste slide er et opsamlingsslide til dig som underviser/facilitator</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18</a:t>
            </a:fld>
            <a:endParaRPr lang="en-GB"/>
          </a:p>
        </p:txBody>
      </p:sp>
    </p:spTree>
    <p:extLst>
      <p:ext uri="{BB962C8B-B14F-4D97-AF65-F5344CB8AC3E}">
        <p14:creationId xmlns:p14="http://schemas.microsoft.com/office/powerpoint/2010/main" val="303258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19</a:t>
            </a:fld>
            <a:endParaRPr lang="en-GB"/>
          </a:p>
        </p:txBody>
      </p:sp>
    </p:spTree>
    <p:extLst>
      <p:ext uri="{BB962C8B-B14F-4D97-AF65-F5344CB8AC3E}">
        <p14:creationId xmlns:p14="http://schemas.microsoft.com/office/powerpoint/2010/main" val="122958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2393443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r>
              <a:rPr lang="da-DK" b="1" dirty="0"/>
              <a:t>:</a:t>
            </a:r>
          </a:p>
          <a:p>
            <a:r>
              <a:rPr lang="da-DK" b="0" dirty="0"/>
              <a:t>- Brug slide til at samle op på drøftelserne om tavshedspligt og samtykke</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20</a:t>
            </a:fld>
            <a:endParaRPr lang="en-GB"/>
          </a:p>
        </p:txBody>
      </p:sp>
    </p:spTree>
    <p:extLst>
      <p:ext uri="{BB962C8B-B14F-4D97-AF65-F5344CB8AC3E}">
        <p14:creationId xmlns:p14="http://schemas.microsoft.com/office/powerpoint/2010/main" val="1243688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21</a:t>
            </a:fld>
            <a:endParaRPr lang="en-GB"/>
          </a:p>
        </p:txBody>
      </p:sp>
    </p:spTree>
    <p:extLst>
      <p:ext uri="{BB962C8B-B14F-4D97-AF65-F5344CB8AC3E}">
        <p14:creationId xmlns:p14="http://schemas.microsoft.com/office/powerpoint/2010/main" val="752974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r>
              <a:rPr lang="da-DK" b="1" dirty="0"/>
              <a:t>:</a:t>
            </a:r>
          </a:p>
          <a:p>
            <a:pPr marL="171450" indent="-171450">
              <a:buFont typeface="Arial" panose="020B0604020202020204" pitchFamily="34" charset="0"/>
              <a:buChar char="•"/>
            </a:pPr>
            <a:r>
              <a:rPr lang="da-DK" b="0" dirty="0"/>
              <a:t>Se procesplanen</a:t>
            </a:r>
          </a:p>
          <a:p>
            <a:pPr marL="171450" indent="-171450">
              <a:buFont typeface="Arial" panose="020B0604020202020204" pitchFamily="34" charset="0"/>
              <a:buChar char="•"/>
            </a:pPr>
            <a:r>
              <a:rPr lang="da-DK" b="0" dirty="0"/>
              <a:t>Er der noget I skal gøre mere af (bed eventuelt deltagerne skrive ned og dele)</a:t>
            </a:r>
          </a:p>
          <a:p>
            <a:pPr marL="171450" indent="-171450">
              <a:buFont typeface="Arial" panose="020B0604020202020204" pitchFamily="34" charset="0"/>
              <a:buChar char="•"/>
            </a:pPr>
            <a:r>
              <a:rPr lang="da-DK" b="0" dirty="0"/>
              <a:t>Hav fokus på, at pårørendesamarbejde er en FÆLLES opgave og aldrig noget den enkelte skal stå alene med</a:t>
            </a:r>
          </a:p>
          <a:p>
            <a:pPr marL="171450" indent="-171450">
              <a:buFont typeface="Arial" panose="020B0604020202020204" pitchFamily="34" charset="0"/>
              <a:buChar char="•"/>
            </a:pPr>
            <a:r>
              <a:rPr lang="da-DK" sz="1200" b="0" i="0" u="none" strike="noStrike" kern="1200" baseline="0" dirty="0">
                <a:solidFill>
                  <a:schemeClr val="tx1"/>
                </a:solidFill>
                <a:latin typeface="+mn-lt"/>
                <a:ea typeface="+mn-ea"/>
                <a:cs typeface="+mn-cs"/>
              </a:rPr>
              <a:t>Vær opmærksom på, hvis der er kommet nogle ting op på mødet, der skal bæres videre til fx ledelse eller andre og lav aftaler, så det der er blevet sagt, ikke bare 'hænger i luften' efter mødet.</a:t>
            </a:r>
          </a:p>
          <a:p>
            <a:pPr marL="171450" indent="-171450">
              <a:buFont typeface="Arial" panose="020B0604020202020204" pitchFamily="34" charset="0"/>
              <a:buChar char="•"/>
            </a:pPr>
            <a:r>
              <a:rPr lang="da-DK" sz="1200" b="0" i="0" u="none" strike="noStrike" kern="1200" baseline="0" dirty="0">
                <a:solidFill>
                  <a:schemeClr val="tx1"/>
                </a:solidFill>
                <a:latin typeface="+mn-lt"/>
                <a:ea typeface="+mn-ea"/>
                <a:cs typeface="+mn-cs"/>
              </a:rPr>
              <a:t>Har deltagerne spørgsmål eller ting de har glemt at sige?</a:t>
            </a:r>
            <a:endParaRPr lang="da-DK" b="0" dirty="0"/>
          </a:p>
          <a:p>
            <a:pPr marL="171450" indent="-171450">
              <a:buFont typeface="Arial" panose="020B0604020202020204" pitchFamily="34" charset="0"/>
              <a:buChar char="•"/>
            </a:pPr>
            <a:endParaRPr lang="da-DK" b="0"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22</a:t>
            </a:fld>
            <a:endParaRPr lang="en-GB"/>
          </a:p>
        </p:txBody>
      </p:sp>
    </p:spTree>
    <p:extLst>
      <p:ext uri="{BB962C8B-B14F-4D97-AF65-F5344CB8AC3E}">
        <p14:creationId xmlns:p14="http://schemas.microsoft.com/office/powerpoint/2010/main" val="988295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24</a:t>
            </a:fld>
            <a:endParaRPr lang="en-GB"/>
          </a:p>
        </p:txBody>
      </p:sp>
    </p:spTree>
    <p:extLst>
      <p:ext uri="{BB962C8B-B14F-4D97-AF65-F5344CB8AC3E}">
        <p14:creationId xmlns:p14="http://schemas.microsoft.com/office/powerpoint/2010/main" val="3012160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dirty="0"/>
              <a:t>Find mere viden: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hlinkClick r:id="rId3"/>
              </a:rPr>
              <a:t>Redskabet: Perspektivskifte - Sundhedsstyrelsen</a:t>
            </a:r>
            <a:endParaRPr lang="da-DK" sz="1200" b="1" dirty="0"/>
          </a:p>
          <a:p>
            <a:r>
              <a:rPr lang="da-DK" dirty="0">
                <a:hlinkClick r:id="rId4"/>
              </a:rPr>
              <a:t>Sundhedsstyrelsens Webinar 8-1-21 del2_3.mov - Video fra Sundhedsstyrelsen (23video.com)</a:t>
            </a:r>
            <a:endParaRPr lang="da-DK" i="1" dirty="0"/>
          </a:p>
          <a:p>
            <a:pPr marL="0" indent="0">
              <a:buFont typeface="Arial" panose="020B0604020202020204" pitchFamily="34" charset="0"/>
              <a:buNone/>
            </a:pPr>
            <a:endParaRPr lang="da-DK" i="1"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25</a:t>
            </a:fld>
            <a:endParaRPr lang="en-GB"/>
          </a:p>
        </p:txBody>
      </p:sp>
    </p:spTree>
    <p:extLst>
      <p:ext uri="{BB962C8B-B14F-4D97-AF65-F5344CB8AC3E}">
        <p14:creationId xmlns:p14="http://schemas.microsoft.com/office/powerpoint/2010/main" val="2817036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Find mere viden:</a:t>
            </a:r>
          </a:p>
          <a:p>
            <a:r>
              <a:rPr lang="da-DK" dirty="0">
                <a:hlinkClick r:id="rId3"/>
              </a:rPr>
              <a:t>Redskabet: Isbjerget - Sundhedsstyrelsen</a:t>
            </a: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26</a:t>
            </a:fld>
            <a:endParaRPr lang="en-GB"/>
          </a:p>
        </p:txBody>
      </p:sp>
    </p:spTree>
    <p:extLst>
      <p:ext uri="{BB962C8B-B14F-4D97-AF65-F5344CB8AC3E}">
        <p14:creationId xmlns:p14="http://schemas.microsoft.com/office/powerpoint/2010/main" val="2605723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38109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b="1"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170677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 typeface="Arial" panose="020B0604020202020204" pitchFamily="34" charset="0"/>
              <a:buChar char="•"/>
            </a:pPr>
            <a:r>
              <a:rPr lang="da-DK" b="0" dirty="0"/>
              <a:t>Du kan sætte 10-12 minutter af til øvelsen afhængigt af, hvor mange deltagere, der er på mødet. </a:t>
            </a:r>
          </a:p>
          <a:p>
            <a:pPr marL="171450" indent="-171450">
              <a:buFont typeface="Arial" panose="020B0604020202020204" pitchFamily="34" charset="0"/>
              <a:buChar char="•"/>
            </a:pPr>
            <a:r>
              <a:rPr lang="da-DK" b="0" dirty="0"/>
              <a:t>Bordrunde hvor I taler om, hvad I gør godt i forhold til pårørendesamarbejde. Spørg først deltagerne: hvad fungerer godt? Spørg dernæst: hvornår bliver det svært? </a:t>
            </a:r>
          </a:p>
          <a:p>
            <a:pPr marL="171450" indent="-171450">
              <a:buFont typeface="Arial" panose="020B0604020202020204" pitchFamily="34" charset="0"/>
              <a:buChar char="•"/>
            </a:pPr>
            <a:r>
              <a:rPr lang="da-DK" b="0" dirty="0"/>
              <a:t>Øvelser eller plenumsamtale, hvor du som underviser skriver deltagernes svar på en tavle eller indsamler svar, som deltagerne skriver på post </a:t>
            </a:r>
            <a:r>
              <a:rPr lang="da-DK" b="0" dirty="0" err="1"/>
              <a:t>it’s</a:t>
            </a:r>
            <a:r>
              <a:rPr lang="da-DK" b="0" dirty="0"/>
              <a:t>. Du kan hænge svarene op i lokalet eller samle op og læse højt.</a:t>
            </a:r>
            <a:endParaRPr lang="da-DK" b="1" dirty="0"/>
          </a:p>
          <a:p>
            <a:pPr marL="171450" indent="-171450">
              <a:buFont typeface="Arial" panose="020B0604020202020204" pitchFamily="34" charset="0"/>
              <a:buChar char="•"/>
            </a:pPr>
            <a:r>
              <a:rPr lang="da-DK" b="0" dirty="0"/>
              <a:t>I forlængelse af spørgsmålene på </a:t>
            </a:r>
            <a:r>
              <a:rPr lang="da-DK" b="0" dirty="0" err="1"/>
              <a:t>slidet</a:t>
            </a:r>
            <a:r>
              <a:rPr lang="da-DK" b="0" dirty="0"/>
              <a:t> kan I drøfte, hvordan I overleverer pårørendes viden og observationer mellem medarbejdere – har I gode løsninger hos jer? Og er der noget nyt, I skal afprøve?</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Har deltagerne svært ved øvelsen, kan du selv starte med at skrive nogle sætninger op.</a:t>
            </a:r>
          </a:p>
          <a:p>
            <a:pPr marL="0" indent="0">
              <a:buFont typeface="Arial" panose="020B0604020202020204" pitchFamily="34" charset="0"/>
              <a:buNone/>
            </a:pPr>
            <a:r>
              <a:rPr lang="da-DK" dirty="0"/>
              <a:t>Der findes mange gode måder at skabe tillid og gode relationer på, nogle eksempler kan være: </a:t>
            </a:r>
          </a:p>
          <a:p>
            <a:pPr marL="0" indent="0">
              <a:buFontTx/>
              <a:buNone/>
            </a:pPr>
            <a:r>
              <a:rPr lang="da-DK" sz="1200" dirty="0"/>
              <a:t>- Jeg forklarer, hvad jeg gør både over for borger og over for de pårørende. </a:t>
            </a:r>
          </a:p>
          <a:p>
            <a:pPr marL="171450" indent="-171450">
              <a:buFontTx/>
              <a:buChar char="-"/>
            </a:pPr>
            <a:r>
              <a:rPr lang="da-DK" sz="1200" dirty="0"/>
              <a:t>Jeg spørger ind til den pårørendes viden om borgeren (rutiner, påklædning, hobbies etc.)</a:t>
            </a:r>
          </a:p>
          <a:p>
            <a:pPr marL="0" indent="0">
              <a:buFontTx/>
              <a:buNone/>
            </a:pPr>
            <a:r>
              <a:rPr lang="da-DK" sz="1200" dirty="0"/>
              <a:t>- Jeg spørger til højdepunkter og fælles livsbegivenheder i borger og pårørendes liv</a:t>
            </a:r>
          </a:p>
          <a:p>
            <a:pPr>
              <a:buFont typeface="Arial" panose="020B0604020202020204" pitchFamily="34" charset="0"/>
              <a:buNone/>
            </a:pPr>
            <a:r>
              <a:rPr lang="da-DK" sz="1200" dirty="0"/>
              <a:t>- Jeg fortæller små historier om borgere til de pårørende (gerne også de positive)</a:t>
            </a:r>
          </a:p>
          <a:p>
            <a:pPr>
              <a:buFont typeface="Arial" panose="020B0604020202020204" pitchFamily="34" charset="0"/>
              <a:buNone/>
            </a:pPr>
            <a:r>
              <a:rPr lang="da-DK" sz="1200" dirty="0"/>
              <a:t>- Jeg ringer til pårørende på eget initiativ</a:t>
            </a:r>
          </a:p>
          <a:p>
            <a:pPr marL="171450" indent="-171450">
              <a:buFontTx/>
              <a:buChar char="-"/>
            </a:pPr>
            <a:r>
              <a:rPr lang="da-DK" sz="1200" dirty="0"/>
              <a:t>Jeg spørger pårørende, hvordan de har det</a:t>
            </a:r>
          </a:p>
          <a:p>
            <a:pPr marL="171450" indent="-171450">
              <a:buFontTx/>
              <a:buChar char="-"/>
            </a:pPr>
            <a:r>
              <a:rPr lang="da-DK" sz="1200" dirty="0"/>
              <a:t>Jeg overdrager pårørendes viden til mine kolleger (efter aftale med de pårørende)</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1257441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Tx/>
              <a:buChar char="-"/>
            </a:pPr>
            <a:r>
              <a:rPr lang="da-DK" b="0" dirty="0"/>
              <a:t>Tal om hvad der er vigtigt i kommunikation med pårørende. Hvordan taler I med og om pårørende?</a:t>
            </a:r>
          </a:p>
          <a:p>
            <a:pPr marL="0" indent="0">
              <a:buFontTx/>
              <a:buNone/>
            </a:pPr>
            <a:endParaRPr lang="da-DK" b="0" dirty="0"/>
          </a:p>
          <a:p>
            <a:pPr marL="0" indent="0">
              <a:buFontTx/>
              <a:buNone/>
            </a:pPr>
            <a:r>
              <a:rPr lang="da-DK" b="1" dirty="0"/>
              <a:t>Find mere viden</a:t>
            </a:r>
          </a:p>
          <a:p>
            <a:pPr marL="0" indent="0">
              <a:buFontTx/>
              <a:buNone/>
            </a:pPr>
            <a:r>
              <a:rPr lang="da-DK" b="0" dirty="0"/>
              <a:t>- På side 43 i </a:t>
            </a:r>
            <a:r>
              <a:rPr lang="da-DK" b="0" i="1" dirty="0"/>
              <a:t>Håndbog om det gode samarbejde med pårørende i ældreplejen</a:t>
            </a:r>
            <a:r>
              <a:rPr lang="da-DK" b="0" i="0" dirty="0"/>
              <a:t> er der mere viden om faldgruber i kommunikation med pårørende. Det kan være godt at gennemgå, </a:t>
            </a:r>
            <a:r>
              <a:rPr lang="da-DK" b="0" i="1" dirty="0"/>
              <a:t>efter </a:t>
            </a:r>
            <a:r>
              <a:rPr lang="da-DK" b="0" i="0" dirty="0"/>
              <a:t>I har talt om, hvad I gør godt og hvordan I kommunikerer godt. </a:t>
            </a:r>
          </a:p>
          <a:p>
            <a:pPr marL="0" indent="0">
              <a:buFontTx/>
              <a:buNone/>
            </a:pPr>
            <a:r>
              <a:rPr lang="da-DK" b="0" i="0" dirty="0"/>
              <a:t>- Se også Videnscenter for værdig ældreplejes e-læringsmodul om pårørendesamarbejde, hvor man blandt andet kan øve sig i at blive endnu bedre til professionel kommunikation med pårørende: </a:t>
            </a:r>
            <a:r>
              <a:rPr lang="da-DK" dirty="0">
                <a:hlinkClick r:id="rId3"/>
              </a:rPr>
              <a:t>Kompetenceudvikling om pårørendesamarbejde - Sundhedsstyrelsen</a:t>
            </a:r>
            <a:endParaRPr lang="da-DK" b="0" i="1"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133870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Find mere viden</a:t>
            </a:r>
          </a:p>
          <a:p>
            <a:r>
              <a:rPr lang="da-DK" dirty="0"/>
              <a:t>Case om den gode indflytningssamtale: </a:t>
            </a:r>
          </a:p>
          <a:p>
            <a:r>
              <a:rPr lang="da-DK" dirty="0"/>
              <a:t>https://www.sst.dk/da/Vaerdighed/Udgivelser-cases-og-film/2022/51_Lejre_Indflytningssamtaler-sikrer-trivsel</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304347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indent="-171450">
              <a:buFont typeface="Arial" panose="020B0604020202020204" pitchFamily="34" charset="0"/>
              <a:buChar char="•"/>
            </a:pPr>
            <a:r>
              <a:rPr lang="da-DK" b="0" dirty="0"/>
              <a:t>Som underviser kan du spørge til, hvem deltagerne er pårørende til, og hvordan deltagerne selv gerne ville inddrages, hvis de var pårørende. Hvad ville være vigtigt for dem? Det er netop de forskellige behov og ønsker, som er interessante at få frem.  </a:t>
            </a:r>
          </a:p>
          <a:p>
            <a:pPr marL="171450" indent="-171450">
              <a:buFont typeface="Arial" panose="020B0604020202020204" pitchFamily="34" charset="0"/>
              <a:buChar char="•"/>
            </a:pPr>
            <a:r>
              <a:rPr lang="da-DK" sz="1200" dirty="0"/>
              <a:t>Det kan du lægge vægt på: Nogle borgere har mange pårørende. Andre har ingen. Nogle borgere ønsker, at deres pårørende skal vide alt. Andre, at de ikke skal underrettes om deres aktuelle situation. Derfor gælder det for os som medarbejdere om hurtigt at afdække, hvem borgerens pårørende er samt deres relation. Dernæst at spørge åbent ind til de pårørendes rolle i borgerens liv</a:t>
            </a:r>
            <a:endParaRPr lang="da-DK" b="0" dirty="0"/>
          </a:p>
          <a:p>
            <a:endParaRPr lang="da-DK" b="1" dirty="0"/>
          </a:p>
          <a:p>
            <a:r>
              <a:rPr lang="da-DK" b="1" dirty="0"/>
              <a:t>Find mere viden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Hvis I skal dykke ned i pårørendes forskellige behov, vilkår og ønsker, kan I fx arbejde med MIKA-modellen. Vær opmærksom på, at det kræver mere forberedelse for dig som underviser. </a:t>
            </a:r>
            <a:r>
              <a:rPr lang="da-DK" sz="1200" b="0" i="0" kern="1200" dirty="0">
                <a:solidFill>
                  <a:schemeClr val="tx1"/>
                </a:solidFill>
                <a:effectLst/>
                <a:latin typeface="+mn-lt"/>
                <a:ea typeface="+mn-ea"/>
                <a:cs typeface="+mn-cs"/>
              </a:rPr>
              <a:t>Find MIKA modellen i Eva Hoffmans præsentation og hør hende forklare den i webinaret (20 min., start ved min. 4:30) eller se webinaret (60 min.)</a:t>
            </a:r>
          </a:p>
          <a:p>
            <a:r>
              <a:rPr lang="da-DK" sz="1200" b="0" i="0" u="sng" kern="1200" dirty="0">
                <a:solidFill>
                  <a:schemeClr val="tx1"/>
                </a:solidFill>
                <a:effectLst/>
                <a:latin typeface="+mn-lt"/>
                <a:ea typeface="+mn-ea"/>
                <a:cs typeface="+mn-cs"/>
                <a:hlinkClick r:id="rId3"/>
              </a:rPr>
              <a:t>Webinar: Værd at vide om pårørende</a:t>
            </a:r>
            <a:endParaRPr lang="da-DK" sz="1200" b="0" i="0" u="sng"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373401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Forslag til </a:t>
            </a:r>
            <a:r>
              <a:rPr lang="da-DK" b="1" dirty="0" err="1"/>
              <a:t>facilitering</a:t>
            </a:r>
            <a:endParaRPr lang="da-DK"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dirty="0"/>
              <a:t>Sæt god tid af til denne øvelse – gerne 15 minutter eller længere tid. </a:t>
            </a:r>
            <a:endParaRPr lang="da-DK" b="1" dirty="0"/>
          </a:p>
          <a:p>
            <a:pPr marL="171450" indent="-171450">
              <a:buFont typeface="Arial" panose="020B0604020202020204" pitchFamily="34" charset="0"/>
              <a:buChar char="•"/>
            </a:pPr>
            <a:r>
              <a:rPr lang="da-DK" b="0" dirty="0"/>
              <a:t>Spørgsmål kan drøftes to og to eller i plenum. Du kan skrive på tavle eller </a:t>
            </a:r>
            <a:r>
              <a:rPr lang="da-DK" b="0" dirty="0" err="1"/>
              <a:t>flip-over</a:t>
            </a:r>
            <a:r>
              <a:rPr lang="da-DK" b="0" dirty="0"/>
              <a:t>, mens I taler sammen.</a:t>
            </a:r>
          </a:p>
          <a:p>
            <a:pPr marL="171450" indent="-171450">
              <a:buFont typeface="Arial" panose="020B0604020202020204" pitchFamily="34" charset="0"/>
              <a:buChar char="•"/>
            </a:pPr>
            <a:r>
              <a:rPr lang="da-DK" b="0" dirty="0"/>
              <a:t>Spørgsmålene kan også gives på forhånd</a:t>
            </a:r>
          </a:p>
          <a:p>
            <a:pPr marL="171450" indent="-171450">
              <a:buFont typeface="Arial" panose="020B0604020202020204" pitchFamily="34" charset="0"/>
              <a:buChar char="•"/>
            </a:pPr>
            <a:r>
              <a:rPr lang="da-DK" b="0" dirty="0"/>
              <a:t>Sørg for at afklare inden øvelsen, om du kan/skal gå videre med input til ledelsen</a:t>
            </a:r>
            <a:endParaRPr lang="da-DK" b="1" dirty="0"/>
          </a:p>
          <a:p>
            <a:endParaRPr lang="da-DK" b="1" dirty="0"/>
          </a:p>
          <a:p>
            <a:r>
              <a:rPr lang="da-DK" b="1" dirty="0"/>
              <a:t>Find mere viden </a:t>
            </a:r>
          </a:p>
          <a:p>
            <a:pPr marL="171450" indent="-171450">
              <a:buFont typeface="Arial" panose="020B0604020202020204" pitchFamily="34" charset="0"/>
              <a:buChar char="•"/>
            </a:pPr>
            <a:r>
              <a:rPr lang="da-DK" dirty="0"/>
              <a:t>Der er gode eksempler på indflytningssamtaler på sst.dk. Se fx </a:t>
            </a:r>
            <a:r>
              <a:rPr lang="da-DK" dirty="0">
                <a:hlinkClick r:id="rId3"/>
              </a:rPr>
              <a:t>Webinar: Inddrag de pårørende - sådan gør andre – Sundhedsstyrelsen</a:t>
            </a: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1721316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1" y="336145"/>
            <a:ext cx="1800659" cy="421958"/>
          </a:xfrm>
          <a:prstGeom prst="rect">
            <a:avLst/>
          </a:prstGeom>
        </p:spPr>
      </p:pic>
      <p:sp>
        <p:nvSpPr>
          <p:cNvPr id="26" name="Ikoner">
            <a:extLst>
              <a:ext uri="{FF2B5EF4-FFF2-40B4-BE49-F238E27FC236}">
                <a16:creationId xmlns:a16="http://schemas.microsoft.com/office/drawing/2014/main" id="{807501B8-6288-4B48-97AA-8207383A42BF}"/>
              </a:ext>
            </a:extLst>
          </p:cNvPr>
          <p:cNvSpPr>
            <a:spLocks noChangeAspect="1"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422425142"/>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632970"/>
            <a:ext cx="11328000" cy="934890"/>
          </a:xfrm>
        </p:spPr>
        <p:txBody>
          <a:bodyPr/>
          <a:lstStyle>
            <a:lvl1pPr>
              <a:defRPr/>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5484199"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75999" y="1900238"/>
            <a:ext cx="5484201"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slidenummer 11">
            <a:extLst>
              <a:ext uri="{FF2B5EF4-FFF2-40B4-BE49-F238E27FC236}">
                <a16:creationId xmlns:a16="http://schemas.microsoft.com/office/drawing/2014/main" id="{99C76138-CD40-4E65-845F-F511C78E0565}"/>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10" name="Pladsholder til dato 9" hidden="1">
            <a:extLst>
              <a:ext uri="{FF2B5EF4-FFF2-40B4-BE49-F238E27FC236}">
                <a16:creationId xmlns:a16="http://schemas.microsoft.com/office/drawing/2014/main" id="{F3B39126-D198-41DB-88AB-6C4F5438657B}"/>
              </a:ext>
            </a:extLst>
          </p:cNvPr>
          <p:cNvSpPr>
            <a:spLocks noGrp="1"/>
          </p:cNvSpPr>
          <p:nvPr>
            <p:ph type="dt" sz="half" idx="10"/>
          </p:nvPr>
        </p:nvSpPr>
        <p:spPr/>
        <p:txBody>
          <a:bodyPr/>
          <a:lstStyle/>
          <a:p>
            <a:endParaRPr lang="da-DK" dirty="0"/>
          </a:p>
        </p:txBody>
      </p:sp>
      <p:sp>
        <p:nvSpPr>
          <p:cNvPr id="11" name="Pladsholder til sidefod 10" hidden="1">
            <a:extLst>
              <a:ext uri="{FF2B5EF4-FFF2-40B4-BE49-F238E27FC236}">
                <a16:creationId xmlns:a16="http://schemas.microsoft.com/office/drawing/2014/main" id="{3F8442AA-4FE0-47EA-8B79-6D112F429168}"/>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333517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sobjekt til billed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6275998" y="0"/>
            <a:ext cx="60948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432000" y="632970"/>
            <a:ext cx="5299200" cy="934890"/>
          </a:xfrm>
        </p:spPr>
        <p:txBody>
          <a:bodyPr/>
          <a:lstStyle>
            <a:lvl1pPr>
              <a:defRPr sz="3000"/>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5299200"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icture Placeholder 3">
            <a:extLst>
              <a:ext uri="{FF2B5EF4-FFF2-40B4-BE49-F238E27FC236}">
                <a16:creationId xmlns:a16="http://schemas.microsoft.com/office/drawing/2014/main" id="{5347FED5-0CD2-4FA7-BE6E-68D8065A4ECE}"/>
              </a:ext>
            </a:extLst>
          </p:cNvPr>
          <p:cNvSpPr>
            <a:spLocks noGrp="1"/>
          </p:cNvSpPr>
          <p:nvPr>
            <p:ph type="pic" sz="quarter" idx="17" hasCustomPrompt="1"/>
          </p:nvPr>
        </p:nvSpPr>
        <p:spPr>
          <a:xfrm>
            <a:off x="6275998" y="0"/>
            <a:ext cx="6094800" cy="6858000"/>
          </a:xfrm>
        </p:spPr>
        <p:txBody>
          <a:bodyPr tIns="612000" anchor="ctr" anchorCtr="0"/>
          <a:lstStyle>
            <a:lvl1pPr marL="0" indent="0" algn="ctr">
              <a:buNone/>
              <a:defRPr/>
            </a:lvl1pPr>
          </a:lstStyle>
          <a:p>
            <a:r>
              <a:rPr lang="da-DK" dirty="0"/>
              <a:t>Klik på ikonet og indsæt billede</a:t>
            </a:r>
          </a:p>
        </p:txBody>
      </p:sp>
      <p:sp>
        <p:nvSpPr>
          <p:cNvPr id="13" name="Pladsholder til slidenummer 12">
            <a:extLst>
              <a:ext uri="{FF2B5EF4-FFF2-40B4-BE49-F238E27FC236}">
                <a16:creationId xmlns:a16="http://schemas.microsoft.com/office/drawing/2014/main" id="{A51774A5-FED9-4538-B2CB-565EACF9A76D}"/>
              </a:ext>
            </a:extLst>
          </p:cNvPr>
          <p:cNvSpPr>
            <a:spLocks noGrp="1"/>
          </p:cNvSpPr>
          <p:nvPr>
            <p:ph type="sldNum" sz="quarter" idx="16"/>
          </p:nvPr>
        </p:nvSpPr>
        <p:spPr/>
        <p:txBody>
          <a:body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111A1756-A0E7-4C52-9A32-CA3EB8559D08}"/>
              </a:ext>
            </a:extLst>
          </p:cNvPr>
          <p:cNvSpPr>
            <a:spLocks noGrp="1"/>
          </p:cNvSpPr>
          <p:nvPr>
            <p:ph type="dt" sz="half" idx="14"/>
          </p:nvPr>
        </p:nvSpPr>
        <p:spPr/>
        <p:txBody>
          <a:bodyPr/>
          <a:lstStyle/>
          <a:p>
            <a:endParaRPr lang="da-DK" dirty="0"/>
          </a:p>
        </p:txBody>
      </p:sp>
      <p:sp>
        <p:nvSpPr>
          <p:cNvPr id="12" name="Pladsholder til sidefod 11" hidden="1">
            <a:extLst>
              <a:ext uri="{FF2B5EF4-FFF2-40B4-BE49-F238E27FC236}">
                <a16:creationId xmlns:a16="http://schemas.microsoft.com/office/drawing/2014/main" id="{9B0D835E-06D6-410D-B17D-472F6616F431}"/>
              </a:ext>
            </a:extLst>
          </p:cNvPr>
          <p:cNvSpPr>
            <a:spLocks noGrp="1"/>
          </p:cNvSpPr>
          <p:nvPr>
            <p:ph type="ftr" sz="quarter" idx="15"/>
          </p:nvPr>
        </p:nvSpPr>
        <p:spPr/>
        <p:txBody>
          <a:bodyPr/>
          <a:lstStyle/>
          <a:p>
            <a:endParaRPr lang="da-DK" dirty="0"/>
          </a:p>
        </p:txBody>
      </p:sp>
      <p:sp>
        <p:nvSpPr>
          <p:cNvPr id="10" name="Text Placeholder Ikoner">
            <a:extLst>
              <a:ext uri="{FF2B5EF4-FFF2-40B4-BE49-F238E27FC236}">
                <a16:creationId xmlns:a16="http://schemas.microsoft.com/office/drawing/2014/main" id="{F3423F88-ABA9-453B-96CA-8105B8687026}"/>
              </a:ext>
            </a:extLst>
          </p:cNvPr>
          <p:cNvSpPr>
            <a:spLocks noGrp="1"/>
          </p:cNvSpPr>
          <p:nvPr>
            <p:ph type="body" sz="quarter" idx="18" hasCustomPrompt="1"/>
          </p:nvPr>
        </p:nvSpPr>
        <p:spPr>
          <a:xfrm>
            <a:off x="11360400" y="6433592"/>
            <a:ext cx="399600" cy="100800"/>
          </a:xfrm>
          <a:blipFill>
            <a:blip r:embed="rId2"/>
            <a:stretch>
              <a:fillRect/>
            </a:stretch>
          </a:blipFill>
        </p:spPr>
        <p:txBody>
          <a:bodyPr/>
          <a:lstStyle>
            <a:lvl1pPr marL="0" indent="0">
              <a:buNone/>
              <a:defRPr sz="100">
                <a:noFill/>
              </a:defRPr>
            </a:lvl1pPr>
          </a:lstStyle>
          <a:p>
            <a:pPr lvl="0"/>
            <a:r>
              <a:rPr lang="en-US" dirty="0"/>
              <a:t>.</a:t>
            </a:r>
            <a:endParaRPr lang="da-DK" dirty="0"/>
          </a:p>
        </p:txBody>
      </p:sp>
    </p:spTree>
    <p:extLst>
      <p:ext uri="{BB962C8B-B14F-4D97-AF65-F5344CB8AC3E}">
        <p14:creationId xmlns:p14="http://schemas.microsoft.com/office/powerpoint/2010/main" val="264251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Indholdsobjekter på baggrun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6097200" y="0"/>
            <a:ext cx="60948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432000" y="632970"/>
            <a:ext cx="5299200" cy="934890"/>
          </a:xfrm>
        </p:spPr>
        <p:txBody>
          <a:bodyPr/>
          <a:lstStyle>
            <a:lvl1pPr>
              <a:defRPr/>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5299200"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71200" y="182880"/>
            <a:ext cx="5745600" cy="5926712"/>
          </a:xfrm>
          <a:prstGeom prst="rect">
            <a:avLst/>
          </a:prstGeom>
        </p:spPr>
        <p:txBody>
          <a:bodyPr/>
          <a:lstStyle>
            <a:lvl1pPr>
              <a:defRPr/>
            </a:lvl1pPr>
          </a:lstStyle>
          <a:p>
            <a:pPr lvl="0"/>
            <a:r>
              <a:rPr lang="da-DK" noProof="0" dirty="0"/>
              <a:t>Klik og indsæt tabel eller graf</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274869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dholdsobjekter på baggrunde">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BC38EB6-9EC0-43F9-9816-E002D7CCA3D8}"/>
              </a:ext>
            </a:extLst>
          </p:cNvPr>
          <p:cNvSpPr/>
          <p:nvPr userDrawn="1"/>
        </p:nvSpPr>
        <p:spPr>
          <a:xfrm>
            <a:off x="1" y="0"/>
            <a:ext cx="609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 name="Rektangel 7">
            <a:extLst>
              <a:ext uri="{FF2B5EF4-FFF2-40B4-BE49-F238E27FC236}">
                <a16:creationId xmlns:a16="http://schemas.microsoft.com/office/drawing/2014/main" id="{5A6B7885-DDAE-450C-B00C-E86812F046A2}"/>
              </a:ext>
            </a:extLst>
          </p:cNvPr>
          <p:cNvSpPr/>
          <p:nvPr userDrawn="1"/>
        </p:nvSpPr>
        <p:spPr>
          <a:xfrm>
            <a:off x="6094801" y="0"/>
            <a:ext cx="60972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432000" y="632970"/>
            <a:ext cx="5297448" cy="934890"/>
          </a:xfrm>
        </p:spPr>
        <p:txBody>
          <a:bodyPr/>
          <a:lstStyle>
            <a:lvl1pPr>
              <a:defRPr>
                <a:solidFill>
                  <a:schemeClr val="bg1"/>
                </a:solidFill>
              </a:defRPr>
            </a:lvl1pPr>
          </a:lstStyle>
          <a:p>
            <a:r>
              <a:rPr lang="da-DK" dirty="0"/>
              <a:t>Overskrift skrives her i en eller to linjer</a:t>
            </a:r>
          </a:p>
        </p:txBody>
      </p:sp>
      <p:sp>
        <p:nvSpPr>
          <p:cNvPr id="3" name="Content Placeholder 2"/>
          <p:cNvSpPr>
            <a:spLocks noGrp="1"/>
          </p:cNvSpPr>
          <p:nvPr>
            <p:ph sz="half" idx="1" hasCustomPrompt="1"/>
          </p:nvPr>
        </p:nvSpPr>
        <p:spPr>
          <a:xfrm>
            <a:off x="6271200" y="182880"/>
            <a:ext cx="5745507" cy="592671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dirty="0"/>
              <a:t>Klik og indsæt tabel eller graf</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4" name="Content Placeholder 3"/>
          <p:cNvSpPr>
            <a:spLocks noGrp="1"/>
          </p:cNvSpPr>
          <p:nvPr>
            <p:ph sz="half" idx="2" hasCustomPrompt="1"/>
          </p:nvPr>
        </p:nvSpPr>
        <p:spPr>
          <a:xfrm>
            <a:off x="432000" y="1900800"/>
            <a:ext cx="5297448" cy="419792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lvl1pPr>
              <a:defRPr>
                <a:solidFill>
                  <a:schemeClr val="bg1"/>
                </a:solidFill>
              </a:defRPr>
            </a:lvl1p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213386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rvet baggrund og indholdsobjekt">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EFDE22D-AEC6-44D1-9036-1CBF65072CEB}"/>
              </a:ext>
            </a:extLst>
          </p:cNvPr>
          <p:cNvSpPr/>
          <p:nvPr userDrawn="1"/>
        </p:nvSpPr>
        <p:spPr>
          <a:xfrm>
            <a:off x="0" y="0"/>
            <a:ext cx="60948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6454800" y="632970"/>
            <a:ext cx="5299200" cy="934890"/>
          </a:xfrm>
        </p:spPr>
        <p:txBody>
          <a:bodyPr/>
          <a:lstStyle>
            <a:lvl1pPr>
              <a:lnSpc>
                <a:spcPct val="89000"/>
              </a:lnSpc>
              <a:defRPr sz="3000">
                <a:solidFill>
                  <a:schemeClr val="accent1"/>
                </a:solidFill>
              </a:defRPr>
            </a:lvl1pPr>
          </a:lstStyle>
          <a:p>
            <a:r>
              <a:rPr lang="da-DK" dirty="0"/>
              <a:t>Overskrift skrives her i en eller to linjer</a:t>
            </a:r>
          </a:p>
        </p:txBody>
      </p:sp>
      <p:sp>
        <p:nvSpPr>
          <p:cNvPr id="3" name="Content Placeholder 2"/>
          <p:cNvSpPr>
            <a:spLocks noGrp="1"/>
          </p:cNvSpPr>
          <p:nvPr>
            <p:ph sz="half" idx="1" hasCustomPrompt="1"/>
          </p:nvPr>
        </p:nvSpPr>
        <p:spPr>
          <a:xfrm>
            <a:off x="6454800" y="1900238"/>
            <a:ext cx="5299200" cy="4197350"/>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13" name="Pladsholder til slidenummer 12">
            <a:extLst>
              <a:ext uri="{FF2B5EF4-FFF2-40B4-BE49-F238E27FC236}">
                <a16:creationId xmlns:a16="http://schemas.microsoft.com/office/drawing/2014/main" id="{C5C33635-6099-4D0D-AB14-EA159BE88583}"/>
              </a:ext>
            </a:extLst>
          </p:cNvPr>
          <p:cNvSpPr>
            <a:spLocks noGrp="1"/>
          </p:cNvSpPr>
          <p:nvPr>
            <p:ph type="sldNum" sz="quarter" idx="12"/>
          </p:nvPr>
        </p:nvSpPr>
        <p:spPr/>
        <p:txBody>
          <a:bodyPr/>
          <a:lstStyle>
            <a:lvl1pPr>
              <a:defRPr>
                <a:solidFill>
                  <a:schemeClr val="accent1"/>
                </a:solidFill>
              </a:defRPr>
            </a:lvl1p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0E64D43B-1701-4143-A634-F2184E644080}"/>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A5C4B665-3B2D-4FA3-8EF2-DE6A06F0B308}"/>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632123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l og tekst">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6EFDE22D-AEC6-44D1-9036-1CBF65072CEB}"/>
              </a:ext>
            </a:extLst>
          </p:cNvPr>
          <p:cNvSpPr/>
          <p:nvPr userDrawn="1"/>
        </p:nvSpPr>
        <p:spPr>
          <a:xfrm>
            <a:off x="0" y="0"/>
            <a:ext cx="6094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6454800" y="632970"/>
            <a:ext cx="5299200" cy="934890"/>
          </a:xfrm>
        </p:spPr>
        <p:txBody>
          <a:bodyPr/>
          <a:lstStyle>
            <a:lvl1pPr>
              <a:lnSpc>
                <a:spcPct val="89000"/>
              </a:lnSpc>
              <a:defRPr sz="3000">
                <a:solidFill>
                  <a:schemeClr val="accent1"/>
                </a:solidFill>
              </a:defRPr>
            </a:lvl1pPr>
          </a:lstStyle>
          <a:p>
            <a:r>
              <a:rPr lang="da-DK" dirty="0"/>
              <a:t>Overskrift skrives her i en eller to linjer</a:t>
            </a:r>
          </a:p>
        </p:txBody>
      </p:sp>
      <p:sp>
        <p:nvSpPr>
          <p:cNvPr id="3" name="Content Placeholder 2"/>
          <p:cNvSpPr>
            <a:spLocks noGrp="1"/>
          </p:cNvSpPr>
          <p:nvPr>
            <p:ph sz="half" idx="1" hasCustomPrompt="1"/>
          </p:nvPr>
        </p:nvSpPr>
        <p:spPr>
          <a:xfrm>
            <a:off x="6454800" y="1900238"/>
            <a:ext cx="5299200" cy="4197350"/>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13" name="Pladsholder til slidenummer 12">
            <a:extLst>
              <a:ext uri="{FF2B5EF4-FFF2-40B4-BE49-F238E27FC236}">
                <a16:creationId xmlns:a16="http://schemas.microsoft.com/office/drawing/2014/main" id="{C5C33635-6099-4D0D-AB14-EA159BE88583}"/>
              </a:ext>
            </a:extLst>
          </p:cNvPr>
          <p:cNvSpPr>
            <a:spLocks noGrp="1"/>
          </p:cNvSpPr>
          <p:nvPr>
            <p:ph type="sldNum" sz="quarter" idx="12"/>
          </p:nvPr>
        </p:nvSpPr>
        <p:spPr/>
        <p:txBody>
          <a:bodyPr/>
          <a:lstStyle>
            <a:lvl1pPr>
              <a:defRPr>
                <a:solidFill>
                  <a:schemeClr val="bg1"/>
                </a:solidFill>
              </a:defRPr>
            </a:lvl1p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0E64D43B-1701-4143-A634-F2184E644080}"/>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A5C4B665-3B2D-4FA3-8EF2-DE6A06F0B308}"/>
              </a:ext>
            </a:extLst>
          </p:cNvPr>
          <p:cNvSpPr>
            <a:spLocks noGrp="1"/>
          </p:cNvSpPr>
          <p:nvPr>
            <p:ph type="ftr" sz="quarter" idx="11"/>
          </p:nvPr>
        </p:nvSpPr>
        <p:spPr/>
        <p:txBody>
          <a:bodyPr/>
          <a:lstStyle/>
          <a:p>
            <a:endParaRPr lang="da-DK" dirty="0"/>
          </a:p>
        </p:txBody>
      </p:sp>
      <p:sp>
        <p:nvSpPr>
          <p:cNvPr id="5" name="Pladsholder til tekst 4">
            <a:extLst>
              <a:ext uri="{FF2B5EF4-FFF2-40B4-BE49-F238E27FC236}">
                <a16:creationId xmlns:a16="http://schemas.microsoft.com/office/drawing/2014/main" id="{98E83D3A-E2DC-4014-A218-F23A5A80480F}"/>
              </a:ext>
            </a:extLst>
          </p:cNvPr>
          <p:cNvSpPr>
            <a:spLocks noGrp="1"/>
          </p:cNvSpPr>
          <p:nvPr>
            <p:ph type="body" sz="quarter" idx="13" hasCustomPrompt="1"/>
          </p:nvPr>
        </p:nvSpPr>
        <p:spPr>
          <a:xfrm>
            <a:off x="431800" y="1900238"/>
            <a:ext cx="5303000" cy="4197350"/>
          </a:xfrm>
        </p:spPr>
        <p:txBody>
          <a:bodyPr>
            <a:normAutofit/>
          </a:bodyPr>
          <a:lstStyle>
            <a:lvl1pPr marL="0" indent="0">
              <a:lnSpc>
                <a:spcPct val="83000"/>
              </a:lnSpc>
              <a:spcBef>
                <a:spcPts val="6000"/>
              </a:spcBef>
              <a:spcAft>
                <a:spcPts val="400"/>
              </a:spcAft>
              <a:buFont typeface="Arial" panose="020B0604020202020204" pitchFamily="34" charset="0"/>
              <a:buChar char="​"/>
              <a:defRPr sz="10000" b="1">
                <a:solidFill>
                  <a:schemeClr val="bg1"/>
                </a:solidFill>
              </a:defRPr>
            </a:lvl1pPr>
            <a:lvl2pPr marL="0" indent="0">
              <a:lnSpc>
                <a:spcPct val="111000"/>
              </a:lnSpc>
              <a:buFont typeface="Arial" panose="020B0604020202020204" pitchFamily="34" charset="0"/>
              <a:buChar char="​"/>
              <a:defRPr>
                <a:solidFill>
                  <a:schemeClr val="bg1"/>
                </a:solidFill>
              </a:defRPr>
            </a:lvl2pPr>
            <a:lvl3pPr marL="180000">
              <a:lnSpc>
                <a:spcPct val="114000"/>
              </a:lnSpc>
              <a:defRPr>
                <a:solidFill>
                  <a:schemeClr val="bg1"/>
                </a:solidFill>
              </a:defRPr>
            </a:lvl3pPr>
            <a:lvl4pPr marL="360000">
              <a:lnSpc>
                <a:spcPct val="114000"/>
              </a:lnSpc>
              <a:defRPr>
                <a:solidFill>
                  <a:schemeClr val="bg1"/>
                </a:solidFill>
              </a:defRPr>
            </a:lvl4pPr>
            <a:lvl5pPr marL="540000">
              <a:lnSpc>
                <a:spcPct val="114000"/>
              </a:lnSpc>
              <a:defRPr>
                <a:solidFill>
                  <a:schemeClr val="bg1"/>
                </a:solidFill>
              </a:defRPr>
            </a:lvl5pPr>
          </a:lstStyle>
          <a:p>
            <a:pPr lvl="0"/>
            <a:r>
              <a:rPr lang="da-DK" dirty="0"/>
              <a:t>Indsæt tal </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kstfelt 5">
            <a:extLst>
              <a:ext uri="{FF2B5EF4-FFF2-40B4-BE49-F238E27FC236}">
                <a16:creationId xmlns:a16="http://schemas.microsoft.com/office/drawing/2014/main" id="{A7AB18CA-D15D-4150-802F-9E36348819D9}"/>
              </a:ext>
            </a:extLst>
          </p:cNvPr>
          <p:cNvSpPr txBox="1"/>
          <p:nvPr userDrawn="1"/>
        </p:nvSpPr>
        <p:spPr>
          <a:xfrm>
            <a:off x="-1173717" y="1900238"/>
            <a:ext cx="1040130" cy="169277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100" dirty="0"/>
              <a:t>For næste tekst niveau vælg ENTER og TAB</a:t>
            </a:r>
          </a:p>
          <a:p>
            <a:pPr marL="0" marR="0" lvl="0" indent="0" algn="r" defTabSz="914400" rtl="0" eaLnBrk="1" fontAlgn="auto" latinLnBrk="0" hangingPunct="1">
              <a:lnSpc>
                <a:spcPct val="100000"/>
              </a:lnSpc>
              <a:spcBef>
                <a:spcPts val="0"/>
              </a:spcBef>
              <a:spcAft>
                <a:spcPts val="0"/>
              </a:spcAft>
              <a:buClrTx/>
              <a:buSzTx/>
              <a:buFontTx/>
              <a:buNone/>
              <a:tabLst/>
              <a:defRPr/>
            </a:pPr>
            <a:endParaRPr lang="da-DK" sz="1100" dirty="0"/>
          </a:p>
          <a:p>
            <a:pPr marL="0" marR="0" lvl="0" indent="0" algn="r" defTabSz="914400" rtl="0" eaLnBrk="1" fontAlgn="auto" latinLnBrk="0" hangingPunct="1">
              <a:lnSpc>
                <a:spcPct val="100000"/>
              </a:lnSpc>
              <a:spcBef>
                <a:spcPts val="0"/>
              </a:spcBef>
              <a:spcAft>
                <a:spcPts val="0"/>
              </a:spcAft>
              <a:buClrTx/>
              <a:buSzTx/>
              <a:buFontTx/>
              <a:buNone/>
              <a:tabLst/>
              <a:defRPr/>
            </a:pPr>
            <a:r>
              <a:rPr lang="da-DK" sz="1100" dirty="0"/>
              <a:t>For at få tal niveauet tilbage skal du vælge ENTER og SHIFT + TAB </a:t>
            </a:r>
          </a:p>
          <a:p>
            <a:pPr algn="r"/>
            <a:endParaRPr lang="da-DK" sz="1100" dirty="0" err="1"/>
          </a:p>
        </p:txBody>
      </p:sp>
      <p:pic>
        <p:nvPicPr>
          <p:cNvPr id="4" name="Billede 3">
            <a:extLst>
              <a:ext uri="{FF2B5EF4-FFF2-40B4-BE49-F238E27FC236}">
                <a16:creationId xmlns:a16="http://schemas.microsoft.com/office/drawing/2014/main" id="{DAABE7F8-1F06-472C-9E25-82F6207F40CC}"/>
              </a:ext>
            </a:extLst>
          </p:cNvPr>
          <p:cNvPicPr>
            <a:picLocks noChangeAspect="1"/>
          </p:cNvPicPr>
          <p:nvPr userDrawn="1"/>
        </p:nvPicPr>
        <p:blipFill>
          <a:blip r:embed="rId2"/>
          <a:stretch>
            <a:fillRect/>
          </a:stretch>
        </p:blipFill>
        <p:spPr>
          <a:xfrm>
            <a:off x="-2031101" y="3429000"/>
            <a:ext cx="1897514" cy="2207684"/>
          </a:xfrm>
          <a:prstGeom prst="rect">
            <a:avLst/>
          </a:prstGeom>
        </p:spPr>
      </p:pic>
    </p:spTree>
    <p:extLst>
      <p:ext uri="{BB962C8B-B14F-4D97-AF65-F5344CB8AC3E}">
        <p14:creationId xmlns:p14="http://schemas.microsoft.com/office/powerpoint/2010/main" val="9862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objekt til billeder sma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3354998" y="0"/>
            <a:ext cx="8837001"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0" name="Picture Placeholder 3">
            <a:extLst>
              <a:ext uri="{FF2B5EF4-FFF2-40B4-BE49-F238E27FC236}">
                <a16:creationId xmlns:a16="http://schemas.microsoft.com/office/drawing/2014/main" id="{EA72F82E-41CB-4503-864D-CF00A38EB36F}"/>
              </a:ext>
            </a:extLst>
          </p:cNvPr>
          <p:cNvSpPr>
            <a:spLocks noGrp="1"/>
          </p:cNvSpPr>
          <p:nvPr>
            <p:ph type="pic" sz="quarter" idx="17" hasCustomPrompt="1"/>
          </p:nvPr>
        </p:nvSpPr>
        <p:spPr>
          <a:xfrm>
            <a:off x="3354797" y="0"/>
            <a:ext cx="8837203" cy="6858000"/>
          </a:xfrm>
        </p:spPr>
        <p:txBody>
          <a:bodyPr tIns="612000" anchor="ctr" anchorCtr="0"/>
          <a:lstStyle>
            <a:lvl1pPr marL="0" indent="0" algn="ctr">
              <a:buNone/>
              <a:defRPr/>
            </a:lvl1pPr>
          </a:lstStyle>
          <a:p>
            <a:r>
              <a:rPr lang="da-DK" dirty="0"/>
              <a:t>Klik på ikonet og indsæt billede</a:t>
            </a:r>
          </a:p>
        </p:txBody>
      </p:sp>
      <p:sp>
        <p:nvSpPr>
          <p:cNvPr id="2" name="Title 1"/>
          <p:cNvSpPr>
            <a:spLocks noGrp="1"/>
          </p:cNvSpPr>
          <p:nvPr>
            <p:ph type="title" hasCustomPrompt="1"/>
          </p:nvPr>
        </p:nvSpPr>
        <p:spPr>
          <a:xfrm>
            <a:off x="432000" y="632970"/>
            <a:ext cx="2563200" cy="934890"/>
          </a:xfrm>
        </p:spPr>
        <p:txBody>
          <a:bodyPr/>
          <a:lstStyle>
            <a:lvl1pPr>
              <a:defRPr/>
            </a:lvl1pPr>
          </a:lstStyle>
          <a:p>
            <a:r>
              <a:rPr lang="da-DK" dirty="0"/>
              <a:t>Overskrift skrives her i en eller to linjer</a:t>
            </a:r>
          </a:p>
        </p:txBody>
      </p:sp>
      <p:sp>
        <p:nvSpPr>
          <p:cNvPr id="3" name="Content Placeholder 2"/>
          <p:cNvSpPr>
            <a:spLocks noGrp="1"/>
          </p:cNvSpPr>
          <p:nvPr>
            <p:ph sz="half" idx="1" hasCustomPrompt="1"/>
          </p:nvPr>
        </p:nvSpPr>
        <p:spPr>
          <a:xfrm>
            <a:off x="431799" y="1900238"/>
            <a:ext cx="2563200" cy="419735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Text Placeholder Ikoner">
            <a:extLst>
              <a:ext uri="{FF2B5EF4-FFF2-40B4-BE49-F238E27FC236}">
                <a16:creationId xmlns:a16="http://schemas.microsoft.com/office/drawing/2014/main" id="{527BF74F-F718-4318-88F1-B78CF3023F0A}"/>
              </a:ext>
            </a:extLst>
          </p:cNvPr>
          <p:cNvSpPr>
            <a:spLocks noGrp="1"/>
          </p:cNvSpPr>
          <p:nvPr>
            <p:ph type="body" sz="quarter" idx="16" hasCustomPrompt="1"/>
          </p:nvPr>
        </p:nvSpPr>
        <p:spPr>
          <a:xfrm>
            <a:off x="11360400" y="6433592"/>
            <a:ext cx="399600" cy="100800"/>
          </a:xfrm>
          <a:blipFill>
            <a:blip r:embed="rId2"/>
            <a:stretch>
              <a:fillRect/>
            </a:stretch>
          </a:blipFill>
        </p:spPr>
        <p:txBody>
          <a:bodyPr/>
          <a:lstStyle>
            <a:lvl1pPr marL="0" indent="0">
              <a:buNone/>
              <a:defRPr sz="100">
                <a:noFill/>
              </a:defRPr>
            </a:lvl1pPr>
          </a:lstStyle>
          <a:p>
            <a:pPr lvl="0"/>
            <a:r>
              <a:rPr lang="en-US" dirty="0"/>
              <a:t>.</a:t>
            </a:r>
            <a:endParaRPr lang="da-DK" dirty="0"/>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247472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dholdsobjekter på baggrund sma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A6B7885-DDAE-450C-B00C-E86812F046A2}"/>
              </a:ext>
            </a:extLst>
          </p:cNvPr>
          <p:cNvSpPr/>
          <p:nvPr userDrawn="1"/>
        </p:nvSpPr>
        <p:spPr>
          <a:xfrm>
            <a:off x="3354998" y="0"/>
            <a:ext cx="8837001"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title" hasCustomPrompt="1"/>
          </p:nvPr>
        </p:nvSpPr>
        <p:spPr>
          <a:xfrm>
            <a:off x="432000" y="632970"/>
            <a:ext cx="2563200" cy="934890"/>
          </a:xfrm>
        </p:spPr>
        <p:txBody>
          <a:bodyPr/>
          <a:lstStyle>
            <a:lvl1pPr>
              <a:defRPr/>
            </a:lvl1pPr>
          </a:lstStyle>
          <a:p>
            <a:r>
              <a:rPr lang="da-DK" dirty="0"/>
              <a:t>Overskrift skrives her i en eller to linjer</a:t>
            </a:r>
          </a:p>
        </p:txBody>
      </p:sp>
      <p:sp>
        <p:nvSpPr>
          <p:cNvPr id="3" name="Content Placeholder 2"/>
          <p:cNvSpPr>
            <a:spLocks noGrp="1"/>
          </p:cNvSpPr>
          <p:nvPr>
            <p:ph sz="half" idx="1" hasCustomPrompt="1"/>
          </p:nvPr>
        </p:nvSpPr>
        <p:spPr>
          <a:xfrm>
            <a:off x="3537676" y="182881"/>
            <a:ext cx="8479064" cy="5914708"/>
          </a:xfrm>
          <a:prstGeom prst="rect">
            <a:avLst/>
          </a:prstGeom>
        </p:spPr>
        <p:txBody>
          <a:bodyPr/>
          <a:lstStyle>
            <a:lvl1pPr>
              <a:defRPr/>
            </a:lvl1pPr>
          </a:lstStyle>
          <a:p>
            <a:pPr lvl="0"/>
            <a:r>
              <a:rPr lang="da-DK" noProof="0" dirty="0"/>
              <a:t>Klik og indsæt tabel eller graf</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431801" y="1900800"/>
            <a:ext cx="2563400" cy="4197600"/>
          </a:xfrm>
          <a:prstGeom prst="rect">
            <a:avLst/>
          </a:prstGeom>
        </p:spPr>
        <p:txBody>
          <a:bodyPr/>
          <a:lstStyle>
            <a:lvl1pPr>
              <a:defRPr/>
            </a:lvl1pPr>
          </a:lstStyle>
          <a:p>
            <a:pPr lvl="0"/>
            <a:r>
              <a:rPr lang="da-DK" noProof="0" dirty="0"/>
              <a:t>Klik og indsæt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Ikoner">
            <a:extLst>
              <a:ext uri="{FF2B5EF4-FFF2-40B4-BE49-F238E27FC236}">
                <a16:creationId xmlns:a16="http://schemas.microsoft.com/office/drawing/2014/main" id="{6EA125FF-4EB2-4137-A13A-E01C5CAD6766}"/>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13" name="Pladsholder til slidenummer 12">
            <a:extLst>
              <a:ext uri="{FF2B5EF4-FFF2-40B4-BE49-F238E27FC236}">
                <a16:creationId xmlns:a16="http://schemas.microsoft.com/office/drawing/2014/main" id="{C93FE44B-8E32-4C27-94AF-F71D14C85D35}"/>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11" name="Pladsholder til dato 10" hidden="1">
            <a:extLst>
              <a:ext uri="{FF2B5EF4-FFF2-40B4-BE49-F238E27FC236}">
                <a16:creationId xmlns:a16="http://schemas.microsoft.com/office/drawing/2014/main" id="{8797082D-BCBF-4A53-BC27-DAFA0D88F346}"/>
              </a:ext>
            </a:extLst>
          </p:cNvPr>
          <p:cNvSpPr>
            <a:spLocks noGrp="1"/>
          </p:cNvSpPr>
          <p:nvPr>
            <p:ph type="dt" sz="half" idx="10"/>
          </p:nvPr>
        </p:nvSpPr>
        <p:spPr/>
        <p:txBody>
          <a:bodyPr/>
          <a:lstStyle/>
          <a:p>
            <a:endParaRPr lang="da-DK" dirty="0"/>
          </a:p>
        </p:txBody>
      </p:sp>
      <p:sp>
        <p:nvSpPr>
          <p:cNvPr id="12" name="Pladsholder til sidefod 11" hidden="1">
            <a:extLst>
              <a:ext uri="{FF2B5EF4-FFF2-40B4-BE49-F238E27FC236}">
                <a16:creationId xmlns:a16="http://schemas.microsoft.com/office/drawing/2014/main" id="{4D9FF13F-592A-4460-ACB8-9F49BEF11615}"/>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445580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killesid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hasCustomPrompt="1"/>
          </p:nvPr>
        </p:nvSpPr>
        <p:spPr>
          <a:xfrm>
            <a:off x="432000" y="614024"/>
            <a:ext cx="6940800" cy="3621600"/>
          </a:xfrm>
        </p:spPr>
        <p:txBody>
          <a:bodyPr anchor="t" anchorCtr="0"/>
          <a:lstStyle>
            <a:lvl1pPr algn="l">
              <a:defRPr sz="5000" b="1">
                <a:solidFill>
                  <a:schemeClr val="bg2"/>
                </a:solidFill>
              </a:defRPr>
            </a:lvl1pPr>
          </a:lstStyle>
          <a:p>
            <a:r>
              <a:rPr lang="da-DK" dirty="0"/>
              <a:t>Overskrift skrives her i flere linjer</a:t>
            </a:r>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5577840"/>
            <a:ext cx="4021200" cy="705802"/>
          </a:xfrm>
          <a:prstGeom prst="rect">
            <a:avLst/>
          </a:prstGeom>
        </p:spPr>
        <p:txBody>
          <a:bodyPr/>
          <a:lstStyle>
            <a:lvl1pPr marL="0" indent="0">
              <a:buNone/>
              <a:defRPr sz="1500">
                <a:solidFill>
                  <a:schemeClr val="bg2"/>
                </a:solidFill>
              </a:defRPr>
            </a:lvl1pPr>
            <a:lvl2pPr marL="216000" indent="0">
              <a:buNone/>
              <a:defRPr/>
            </a:lvl2pPr>
          </a:lstStyle>
          <a:p>
            <a:pPr lvl="0"/>
            <a:r>
              <a:rPr lang="da-DK" dirty="0"/>
              <a:t>Klik og indsæt tekst</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
        <p:nvSpPr>
          <p:cNvPr id="12" name="Ikoner">
            <a:extLst>
              <a:ext uri="{FF2B5EF4-FFF2-40B4-BE49-F238E27FC236}">
                <a16:creationId xmlns:a16="http://schemas.microsoft.com/office/drawing/2014/main" id="{2A9BEE6D-CFD0-42D9-A84B-7B4DDAE6F481}"/>
              </a:ext>
            </a:extLst>
          </p:cNvPr>
          <p:cNvSpPr>
            <a:spLocks noEditPoints="1"/>
          </p:cNvSpPr>
          <p:nvPr userDrawn="1"/>
        </p:nvSpPr>
        <p:spPr bwMode="auto">
          <a:xfrm>
            <a:off x="432000"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dirty="0"/>
          </a:p>
        </p:txBody>
      </p:sp>
    </p:spTree>
    <p:extLst>
      <p:ext uri="{BB962C8B-B14F-4D97-AF65-F5344CB8AC3E}">
        <p14:creationId xmlns:p14="http://schemas.microsoft.com/office/powerpoint/2010/main" val="684086138"/>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killeside med billed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 name="Picture Placeholder 2">
            <a:extLst>
              <a:ext uri="{FF2B5EF4-FFF2-40B4-BE49-F238E27FC236}">
                <a16:creationId xmlns:a16="http://schemas.microsoft.com/office/drawing/2014/main" id="{D42F2ED6-695B-42D6-BF46-316DB0DA3982}"/>
              </a:ext>
            </a:extLst>
          </p:cNvPr>
          <p:cNvSpPr>
            <a:spLocks noGrp="1"/>
          </p:cNvSpPr>
          <p:nvPr>
            <p:ph type="pic" idx="15" hasCustomPrompt="1"/>
          </p:nvPr>
        </p:nvSpPr>
        <p:spPr>
          <a:xfrm>
            <a:off x="0" y="-1"/>
            <a:ext cx="12189600" cy="6858000"/>
          </a:xfrm>
          <a:prstGeom prst="rect">
            <a:avLst/>
          </a:prstGeom>
          <a:no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her på rammen for at tilføje et billede</a:t>
            </a:r>
          </a:p>
        </p:txBody>
      </p:sp>
      <p:sp>
        <p:nvSpPr>
          <p:cNvPr id="2" name="Title 1"/>
          <p:cNvSpPr>
            <a:spLocks noGrp="1"/>
          </p:cNvSpPr>
          <p:nvPr>
            <p:ph type="ctrTitle" hasCustomPrompt="1"/>
          </p:nvPr>
        </p:nvSpPr>
        <p:spPr>
          <a:xfrm>
            <a:off x="432000" y="614024"/>
            <a:ext cx="6940800" cy="3621600"/>
          </a:xfrm>
        </p:spPr>
        <p:txBody>
          <a:bodyPr anchor="t" anchorCtr="0"/>
          <a:lstStyle>
            <a:lvl1pPr algn="l">
              <a:defRPr sz="5000" b="1">
                <a:solidFill>
                  <a:schemeClr val="bg2"/>
                </a:solidFill>
              </a:defRPr>
            </a:lvl1pPr>
          </a:lstStyle>
          <a:p>
            <a:r>
              <a:rPr lang="da-DK" dirty="0"/>
              <a:t>Overskrift skrives her i flere linjer</a:t>
            </a:r>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5577840"/>
            <a:ext cx="4021200" cy="705802"/>
          </a:xfrm>
          <a:prstGeom prst="rect">
            <a:avLst/>
          </a:prstGeom>
        </p:spPr>
        <p:txBody>
          <a:bodyPr/>
          <a:lstStyle>
            <a:lvl1pPr marL="0" indent="0">
              <a:buNone/>
              <a:defRPr sz="1500">
                <a:solidFill>
                  <a:schemeClr val="bg2"/>
                </a:solidFill>
              </a:defRPr>
            </a:lvl1pPr>
            <a:lvl2pPr marL="216000" indent="0">
              <a:buNone/>
              <a:defRPr/>
            </a:lvl2pPr>
          </a:lstStyle>
          <a:p>
            <a:pPr lvl="0"/>
            <a:r>
              <a:rPr lang="da-DK" dirty="0"/>
              <a:t>Klik og indsæt tekst</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
        <p:nvSpPr>
          <p:cNvPr id="4" name="Text Placeholder Ikoner">
            <a:extLst>
              <a:ext uri="{FF2B5EF4-FFF2-40B4-BE49-F238E27FC236}">
                <a16:creationId xmlns:a16="http://schemas.microsoft.com/office/drawing/2014/main" id="{9DA53165-D918-4619-BB9D-376E8930B3DC}"/>
              </a:ext>
            </a:extLst>
          </p:cNvPr>
          <p:cNvSpPr>
            <a:spLocks noGrp="1"/>
          </p:cNvSpPr>
          <p:nvPr>
            <p:ph type="body" sz="quarter" idx="16" hasCustomPrompt="1"/>
          </p:nvPr>
        </p:nvSpPr>
        <p:spPr>
          <a:xfrm>
            <a:off x="432000" y="6433592"/>
            <a:ext cx="399600" cy="100800"/>
          </a:xfrm>
          <a:blipFill>
            <a:blip r:embed="rId2"/>
            <a:stretch>
              <a:fillRect/>
            </a:stretch>
          </a:blipFill>
        </p:spPr>
        <p:txBody>
          <a:bodyPr/>
          <a:lstStyle>
            <a:lvl1pPr marL="0" indent="0">
              <a:buNone/>
              <a:defRPr sz="100">
                <a:noFill/>
              </a:defRPr>
            </a:lvl1pPr>
          </a:lstStyle>
          <a:p>
            <a:pPr lvl="0"/>
            <a:r>
              <a:rPr lang="en-US" dirty="0"/>
              <a:t>.</a:t>
            </a:r>
            <a:endParaRPr lang="da-DK" dirty="0"/>
          </a:p>
        </p:txBody>
      </p:sp>
    </p:spTree>
    <p:extLst>
      <p:ext uri="{BB962C8B-B14F-4D97-AF65-F5344CB8AC3E}">
        <p14:creationId xmlns:p14="http://schemas.microsoft.com/office/powerpoint/2010/main" val="2982519384"/>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lys grøn/bourdeaux">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1" y="336145"/>
            <a:ext cx="1800659" cy="421958"/>
          </a:xfrm>
          <a:prstGeom prst="rect">
            <a:avLst/>
          </a:prstGeom>
        </p:spPr>
      </p:pic>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
        <p:nvSpPr>
          <p:cNvPr id="14" name="Ikoner">
            <a:extLst>
              <a:ext uri="{FF2B5EF4-FFF2-40B4-BE49-F238E27FC236}">
                <a16:creationId xmlns:a16="http://schemas.microsoft.com/office/drawing/2014/main" id="{92F67898-8AD5-4046-A28E-69425C57589E}"/>
              </a:ext>
            </a:extLst>
          </p:cNvPr>
          <p:cNvSpPr>
            <a:spLocks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dirty="0"/>
          </a:p>
        </p:txBody>
      </p:sp>
    </p:spTree>
    <p:extLst>
      <p:ext uri="{BB962C8B-B14F-4D97-AF65-F5344CB8AC3E}">
        <p14:creationId xmlns:p14="http://schemas.microsoft.com/office/powerpoint/2010/main" val="4165494038"/>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gside">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5" name="Sundhed for alle">
            <a:extLst>
              <a:ext uri="{FF2B5EF4-FFF2-40B4-BE49-F238E27FC236}">
                <a16:creationId xmlns:a16="http://schemas.microsoft.com/office/drawing/2014/main" id="{65A81536-7304-43DD-A863-55235CA03E1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000" y="6416826"/>
            <a:ext cx="1198924" cy="113156"/>
          </a:xfrm>
          <a:prstGeom prst="rect">
            <a:avLst/>
          </a:prstGeom>
        </p:spPr>
      </p:pic>
      <p:sp>
        <p:nvSpPr>
          <p:cNvPr id="11" name="Pladsholder til dato 10" hidden="1">
            <a:extLst>
              <a:ext uri="{FF2B5EF4-FFF2-40B4-BE49-F238E27FC236}">
                <a16:creationId xmlns:a16="http://schemas.microsoft.com/office/drawing/2014/main" id="{BBE9FAEB-EC4D-4143-A8CF-E340BF310BB9}"/>
              </a:ext>
            </a:extLst>
          </p:cNvPr>
          <p:cNvSpPr>
            <a:spLocks noGrp="1"/>
          </p:cNvSpPr>
          <p:nvPr>
            <p:ph type="dt" sz="half" idx="10"/>
          </p:nvPr>
        </p:nvSpPr>
        <p:spPr>
          <a:xfrm>
            <a:off x="0" y="6948000"/>
            <a:ext cx="0" cy="0"/>
          </a:xfrm>
        </p:spPr>
        <p:txBody>
          <a:bodyPr/>
          <a:lstStyle/>
          <a:p>
            <a:endParaRPr lang="da-DK" dirty="0"/>
          </a:p>
        </p:txBody>
      </p:sp>
      <p:sp>
        <p:nvSpPr>
          <p:cNvPr id="12" name="Pladsholder til sidefod 11" hidden="1">
            <a:extLst>
              <a:ext uri="{FF2B5EF4-FFF2-40B4-BE49-F238E27FC236}">
                <a16:creationId xmlns:a16="http://schemas.microsoft.com/office/drawing/2014/main" id="{9B2D7094-41F1-44D8-8A24-ED33D2D6D032}"/>
              </a:ext>
            </a:extLst>
          </p:cNvPr>
          <p:cNvSpPr>
            <a:spLocks noGrp="1"/>
          </p:cNvSpPr>
          <p:nvPr>
            <p:ph type="ftr" sz="quarter" idx="11"/>
          </p:nvPr>
        </p:nvSpPr>
        <p:spPr>
          <a:xfrm>
            <a:off x="0" y="6948000"/>
            <a:ext cx="0" cy="0"/>
          </a:xfrm>
        </p:spPr>
        <p:txBody>
          <a:bodyPr/>
          <a:lstStyle/>
          <a:p>
            <a:endParaRPr lang="da-DK" dirty="0"/>
          </a:p>
        </p:txBody>
      </p:sp>
      <p:sp>
        <p:nvSpPr>
          <p:cNvPr id="13" name="Pladsholder til slidenummer 12" hidden="1">
            <a:extLst>
              <a:ext uri="{FF2B5EF4-FFF2-40B4-BE49-F238E27FC236}">
                <a16:creationId xmlns:a16="http://schemas.microsoft.com/office/drawing/2014/main" id="{97CC701D-01D2-4A62-A417-B4D4659736DB}"/>
              </a:ext>
            </a:extLst>
          </p:cNvPr>
          <p:cNvSpPr>
            <a:spLocks noGrp="1"/>
          </p:cNvSpPr>
          <p:nvPr>
            <p:ph type="sldNum" sz="quarter" idx="12"/>
          </p:nvPr>
        </p:nvSpPr>
        <p:spPr>
          <a:xfrm>
            <a:off x="0" y="6948000"/>
            <a:ext cx="0" cy="0"/>
          </a:xfrm>
        </p:spPr>
        <p:txBody>
          <a:bodyPr/>
          <a:lstStyle>
            <a:lvl1pPr>
              <a:defRPr sz="100">
                <a:noFill/>
              </a:defRPr>
            </a:lvl1pPr>
          </a:lstStyle>
          <a:p>
            <a:r>
              <a:rPr lang="da-DK" dirty="0"/>
              <a:t>Side </a:t>
            </a:r>
            <a:fld id="{24C8C45C-947F-4981-8B3F-4F32E973C901}" type="slidenum">
              <a:rPr lang="da-DK" smtClean="0"/>
              <a:pPr/>
              <a:t>‹nr.›</a:t>
            </a:fld>
            <a:endParaRPr lang="da-DK" dirty="0"/>
          </a:p>
        </p:txBody>
      </p:sp>
      <p:grpSp>
        <p:nvGrpSpPr>
          <p:cNvPr id="21" name="Group 4">
            <a:extLst>
              <a:ext uri="{FF2B5EF4-FFF2-40B4-BE49-F238E27FC236}">
                <a16:creationId xmlns:a16="http://schemas.microsoft.com/office/drawing/2014/main" id="{E956B872-CF93-4AE7-8F83-A6832DF1F1E4}"/>
              </a:ext>
            </a:extLst>
          </p:cNvPr>
          <p:cNvGrpSpPr>
            <a:grpSpLocks noChangeAspect="1"/>
          </p:cNvGrpSpPr>
          <p:nvPr userDrawn="1"/>
        </p:nvGrpSpPr>
        <p:grpSpPr bwMode="auto">
          <a:xfrm>
            <a:off x="1327151" y="2841626"/>
            <a:ext cx="9540875" cy="1082675"/>
            <a:chOff x="836" y="1790"/>
            <a:chExt cx="6010" cy="682"/>
          </a:xfrm>
        </p:grpSpPr>
        <p:sp>
          <p:nvSpPr>
            <p:cNvPr id="23" name="Oval 5">
              <a:extLst>
                <a:ext uri="{FF2B5EF4-FFF2-40B4-BE49-F238E27FC236}">
                  <a16:creationId xmlns:a16="http://schemas.microsoft.com/office/drawing/2014/main" id="{B383918F-ECF9-42D2-9619-65A06E4A0910}"/>
                </a:ext>
              </a:extLst>
            </p:cNvPr>
            <p:cNvSpPr>
              <a:spLocks noChangeArrowheads="1"/>
            </p:cNvSpPr>
            <p:nvPr userDrawn="1"/>
          </p:nvSpPr>
          <p:spPr bwMode="auto">
            <a:xfrm>
              <a:off x="6166" y="1790"/>
              <a:ext cx="680" cy="68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
              <a:extLst>
                <a:ext uri="{FF2B5EF4-FFF2-40B4-BE49-F238E27FC236}">
                  <a16:creationId xmlns:a16="http://schemas.microsoft.com/office/drawing/2014/main" id="{F904313C-3A71-4615-942D-446BF3F83FDB}"/>
                </a:ext>
              </a:extLst>
            </p:cNvPr>
            <p:cNvSpPr>
              <a:spLocks/>
            </p:cNvSpPr>
            <p:nvPr userDrawn="1"/>
          </p:nvSpPr>
          <p:spPr bwMode="auto">
            <a:xfrm>
              <a:off x="3582" y="1802"/>
              <a:ext cx="658" cy="659"/>
            </a:xfrm>
            <a:custGeom>
              <a:avLst/>
              <a:gdLst>
                <a:gd name="T0" fmla="*/ 417 w 658"/>
                <a:gd name="T1" fmla="*/ 0 h 659"/>
                <a:gd name="T2" fmla="*/ 241 w 658"/>
                <a:gd name="T3" fmla="*/ 0 h 659"/>
                <a:gd name="T4" fmla="*/ 241 w 658"/>
                <a:gd name="T5" fmla="*/ 241 h 659"/>
                <a:gd name="T6" fmla="*/ 0 w 658"/>
                <a:gd name="T7" fmla="*/ 241 h 659"/>
                <a:gd name="T8" fmla="*/ 0 w 658"/>
                <a:gd name="T9" fmla="*/ 418 h 659"/>
                <a:gd name="T10" fmla="*/ 241 w 658"/>
                <a:gd name="T11" fmla="*/ 418 h 659"/>
                <a:gd name="T12" fmla="*/ 241 w 658"/>
                <a:gd name="T13" fmla="*/ 659 h 659"/>
                <a:gd name="T14" fmla="*/ 417 w 658"/>
                <a:gd name="T15" fmla="*/ 659 h 659"/>
                <a:gd name="T16" fmla="*/ 417 w 658"/>
                <a:gd name="T17" fmla="*/ 418 h 659"/>
                <a:gd name="T18" fmla="*/ 658 w 658"/>
                <a:gd name="T19" fmla="*/ 418 h 659"/>
                <a:gd name="T20" fmla="*/ 658 w 658"/>
                <a:gd name="T21" fmla="*/ 241 h 659"/>
                <a:gd name="T22" fmla="*/ 417 w 658"/>
                <a:gd name="T23" fmla="*/ 241 h 659"/>
                <a:gd name="T24" fmla="*/ 417 w 658"/>
                <a:gd name="T25"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8" h="659">
                  <a:moveTo>
                    <a:pt x="417" y="0"/>
                  </a:moveTo>
                  <a:lnTo>
                    <a:pt x="241" y="0"/>
                  </a:lnTo>
                  <a:lnTo>
                    <a:pt x="241" y="241"/>
                  </a:lnTo>
                  <a:lnTo>
                    <a:pt x="0" y="241"/>
                  </a:lnTo>
                  <a:lnTo>
                    <a:pt x="0" y="418"/>
                  </a:lnTo>
                  <a:lnTo>
                    <a:pt x="241" y="418"/>
                  </a:lnTo>
                  <a:lnTo>
                    <a:pt x="241" y="659"/>
                  </a:lnTo>
                  <a:lnTo>
                    <a:pt x="417" y="659"/>
                  </a:lnTo>
                  <a:lnTo>
                    <a:pt x="417" y="418"/>
                  </a:lnTo>
                  <a:lnTo>
                    <a:pt x="658" y="418"/>
                  </a:lnTo>
                  <a:lnTo>
                    <a:pt x="658" y="241"/>
                  </a:lnTo>
                  <a:lnTo>
                    <a:pt x="417" y="241"/>
                  </a:lnTo>
                  <a:lnTo>
                    <a:pt x="4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7">
              <a:extLst>
                <a:ext uri="{FF2B5EF4-FFF2-40B4-BE49-F238E27FC236}">
                  <a16:creationId xmlns:a16="http://schemas.microsoft.com/office/drawing/2014/main" id="{10B1E4BF-B011-47AF-B12F-0ED252E942F0}"/>
                </a:ext>
              </a:extLst>
            </p:cNvPr>
            <p:cNvSpPr>
              <a:spLocks/>
            </p:cNvSpPr>
            <p:nvPr userDrawn="1"/>
          </p:nvSpPr>
          <p:spPr bwMode="auto">
            <a:xfrm>
              <a:off x="836" y="1790"/>
              <a:ext cx="820" cy="682"/>
            </a:xfrm>
            <a:custGeom>
              <a:avLst/>
              <a:gdLst>
                <a:gd name="T0" fmla="*/ 903 w 1231"/>
                <a:gd name="T1" fmla="*/ 0 h 1021"/>
                <a:gd name="T2" fmla="*/ 615 w 1231"/>
                <a:gd name="T3" fmla="*/ 188 h 1021"/>
                <a:gd name="T4" fmla="*/ 328 w 1231"/>
                <a:gd name="T5" fmla="*/ 0 h 1021"/>
                <a:gd name="T6" fmla="*/ 0 w 1231"/>
                <a:gd name="T7" fmla="*/ 323 h 1021"/>
                <a:gd name="T8" fmla="*/ 615 w 1231"/>
                <a:gd name="T9" fmla="*/ 1021 h 1021"/>
                <a:gd name="T10" fmla="*/ 1231 w 1231"/>
                <a:gd name="T11" fmla="*/ 323 h 1021"/>
                <a:gd name="T12" fmla="*/ 903 w 1231"/>
                <a:gd name="T13" fmla="*/ 0 h 1021"/>
              </a:gdLst>
              <a:ahLst/>
              <a:cxnLst>
                <a:cxn ang="0">
                  <a:pos x="T0" y="T1"/>
                </a:cxn>
                <a:cxn ang="0">
                  <a:pos x="T2" y="T3"/>
                </a:cxn>
                <a:cxn ang="0">
                  <a:pos x="T4" y="T5"/>
                </a:cxn>
                <a:cxn ang="0">
                  <a:pos x="T6" y="T7"/>
                </a:cxn>
                <a:cxn ang="0">
                  <a:pos x="T8" y="T9"/>
                </a:cxn>
                <a:cxn ang="0">
                  <a:pos x="T10" y="T11"/>
                </a:cxn>
                <a:cxn ang="0">
                  <a:pos x="T12" y="T13"/>
                </a:cxn>
              </a:cxnLst>
              <a:rect l="0" t="0" r="r" b="b"/>
              <a:pathLst>
                <a:path w="1231" h="1021">
                  <a:moveTo>
                    <a:pt x="903" y="0"/>
                  </a:moveTo>
                  <a:cubicBezTo>
                    <a:pt x="695" y="0"/>
                    <a:pt x="615" y="188"/>
                    <a:pt x="615" y="188"/>
                  </a:cubicBezTo>
                  <a:cubicBezTo>
                    <a:pt x="615" y="188"/>
                    <a:pt x="536" y="0"/>
                    <a:pt x="328" y="0"/>
                  </a:cubicBezTo>
                  <a:cubicBezTo>
                    <a:pt x="95" y="0"/>
                    <a:pt x="0" y="204"/>
                    <a:pt x="0" y="323"/>
                  </a:cubicBezTo>
                  <a:cubicBezTo>
                    <a:pt x="0" y="565"/>
                    <a:pt x="284" y="866"/>
                    <a:pt x="615" y="1021"/>
                  </a:cubicBezTo>
                  <a:cubicBezTo>
                    <a:pt x="947" y="866"/>
                    <a:pt x="1231" y="565"/>
                    <a:pt x="1231" y="323"/>
                  </a:cubicBezTo>
                  <a:cubicBezTo>
                    <a:pt x="1231" y="204"/>
                    <a:pt x="1136" y="0"/>
                    <a:pt x="9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568761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Klik for at redigere i master</a:t>
            </a:r>
          </a:p>
        </p:txBody>
      </p:sp>
      <p:sp>
        <p:nvSpPr>
          <p:cNvPr id="8" name="Pladsholder til slidenummer 7">
            <a:extLst>
              <a:ext uri="{FF2B5EF4-FFF2-40B4-BE49-F238E27FC236}">
                <a16:creationId xmlns:a16="http://schemas.microsoft.com/office/drawing/2014/main" id="{13C8E1C6-7A21-4AD7-9D89-1995FCC83029}"/>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6" name="Pladsholder til dato 5" hidden="1">
            <a:extLst>
              <a:ext uri="{FF2B5EF4-FFF2-40B4-BE49-F238E27FC236}">
                <a16:creationId xmlns:a16="http://schemas.microsoft.com/office/drawing/2014/main" id="{09AFB10B-7C58-4EDD-8858-7CC80F1080F5}"/>
              </a:ext>
            </a:extLst>
          </p:cNvPr>
          <p:cNvSpPr>
            <a:spLocks noGrp="1"/>
          </p:cNvSpPr>
          <p:nvPr>
            <p:ph type="dt" sz="half" idx="10"/>
          </p:nvPr>
        </p:nvSpPr>
        <p:spPr/>
        <p:txBody>
          <a:bodyPr/>
          <a:lstStyle/>
          <a:p>
            <a:endParaRPr lang="da-DK" dirty="0"/>
          </a:p>
        </p:txBody>
      </p:sp>
      <p:sp>
        <p:nvSpPr>
          <p:cNvPr id="7" name="Pladsholder til sidefod 6" hidden="1">
            <a:extLst>
              <a:ext uri="{FF2B5EF4-FFF2-40B4-BE49-F238E27FC236}">
                <a16:creationId xmlns:a16="http://schemas.microsoft.com/office/drawing/2014/main" id="{60764CCA-4AD0-4C57-B4E2-79081A01D9A2}"/>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24913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7" name="Pladsholder til slidenummer 6">
            <a:extLst>
              <a:ext uri="{FF2B5EF4-FFF2-40B4-BE49-F238E27FC236}">
                <a16:creationId xmlns:a16="http://schemas.microsoft.com/office/drawing/2014/main" id="{0CAC9A41-10B9-4C2B-A87F-4B5B339337AD}"/>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5" name="Pladsholder til dato 4" hidden="1">
            <a:extLst>
              <a:ext uri="{FF2B5EF4-FFF2-40B4-BE49-F238E27FC236}">
                <a16:creationId xmlns:a16="http://schemas.microsoft.com/office/drawing/2014/main" id="{79DEA958-ECFE-47F6-B949-341CF372B1CA}"/>
              </a:ext>
            </a:extLst>
          </p:cNvPr>
          <p:cNvSpPr>
            <a:spLocks noGrp="1"/>
          </p:cNvSpPr>
          <p:nvPr>
            <p:ph type="dt" sz="half" idx="10"/>
          </p:nvPr>
        </p:nvSpPr>
        <p:spPr/>
        <p:txBody>
          <a:bodyPr/>
          <a:lstStyle/>
          <a:p>
            <a:endParaRPr lang="da-DK" dirty="0"/>
          </a:p>
        </p:txBody>
      </p:sp>
      <p:sp>
        <p:nvSpPr>
          <p:cNvPr id="6" name="Pladsholder til sidefod 5" hidden="1">
            <a:extLst>
              <a:ext uri="{FF2B5EF4-FFF2-40B4-BE49-F238E27FC236}">
                <a16:creationId xmlns:a16="http://schemas.microsoft.com/office/drawing/2014/main" id="{29046101-727D-4D00-84E4-A54DB3C6FFCA}"/>
              </a:ext>
            </a:extLst>
          </p:cNvPr>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1015761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539748" y="539750"/>
            <a:ext cx="11109325"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539752" y="1815926"/>
            <a:ext cx="228036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Arial" panose="020B0604020202020204" pitchFamily="34" charset="0"/>
                <a:cs typeface="Arial" panose="020B0604020202020204" pitchFamily="34" charset="0"/>
              </a:rPr>
              <a:t>Brug</a:t>
            </a:r>
            <a:r>
              <a:rPr lang="da-DK" sz="900" b="1" baseline="0" noProof="1">
                <a:latin typeface="Arial" panose="020B0604020202020204" pitchFamily="34" charset="0"/>
                <a:cs typeface="Arial" panose="020B0604020202020204" pitchFamily="34" charset="0"/>
              </a:rPr>
              <a:t> tekst typografier</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Indsæt nyt slide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på menupunktet </a:t>
            </a:r>
            <a:r>
              <a:rPr lang="da-DK" altLang="da-DK" sz="900" b="1" noProof="1">
                <a:solidFill>
                  <a:schemeClr val="tx1"/>
                </a:solidFill>
                <a:latin typeface="Arial" panose="020B0604020202020204" pitchFamily="34" charset="0"/>
                <a:cs typeface="Arial" panose="020B0604020202020204" pitchFamily="34" charset="0"/>
              </a:rPr>
              <a:t>Nyt Slide </a:t>
            </a:r>
            <a:r>
              <a:rPr lang="da-DK" altLang="da-DK" sz="900" b="0" noProof="1">
                <a:solidFill>
                  <a:schemeClr val="tx1"/>
                </a:solidFill>
                <a:latin typeface="Arial" panose="020B0604020202020204" pitchFamily="34" charset="0"/>
                <a:cs typeface="Arial" panose="020B0604020202020204" pitchFamily="34" charset="0"/>
              </a:rPr>
              <a:t>for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at indsætte et</a:t>
            </a:r>
            <a:r>
              <a:rPr lang="da-DK" altLang="da-DK" sz="900" b="0" baseline="0" noProof="1">
                <a:solidFill>
                  <a:schemeClr val="tx1"/>
                </a:solidFill>
                <a:latin typeface="Arial" panose="020B0604020202020204" pitchFamily="34" charset="0"/>
                <a:cs typeface="Arial" panose="020B0604020202020204" pitchFamily="34" charset="0"/>
              </a:rPr>
              <a:t> </a:t>
            </a:r>
            <a:r>
              <a:rPr lang="da-DK" altLang="da-DK" sz="900" b="0" noProof="1">
                <a:solidFill>
                  <a:schemeClr val="tx1"/>
                </a:solidFill>
                <a:latin typeface="Arial" panose="020B0604020202020204" pitchFamily="34" charset="0"/>
                <a:cs typeface="Arial" panose="020B0604020202020204" pitchFamily="34" charset="0"/>
              </a:rPr>
              <a:t>nyt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Ændre slide layouts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pilen</a:t>
            </a:r>
            <a:r>
              <a:rPr lang="da-DK" altLang="da-DK" sz="900" b="0" baseline="0" noProof="1">
                <a:solidFill>
                  <a:schemeClr val="tx1"/>
                </a:solidFill>
                <a:latin typeface="Arial" panose="020B0604020202020204" pitchFamily="34" charset="0"/>
                <a:cs typeface="Arial" panose="020B0604020202020204" pitchFamily="34" charset="0"/>
              </a:rPr>
              <a:t> ved siden af </a:t>
            </a:r>
            <a:r>
              <a:rPr lang="da-DK" altLang="da-DK" sz="900" b="1" baseline="0" noProof="1">
                <a:solidFill>
                  <a:schemeClr val="tx1"/>
                </a:solidFill>
                <a:latin typeface="Arial" panose="020B0604020202020204" pitchFamily="34" charset="0"/>
                <a:cs typeface="Arial" panose="020B0604020202020204" pitchFamily="34" charset="0"/>
              </a:rPr>
              <a:t>Layout</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mulige slides layout</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p:txBody>
      </p:sp>
      <p:sp>
        <p:nvSpPr>
          <p:cNvPr id="21" name="Text Box 3"/>
          <p:cNvSpPr txBox="1">
            <a:spLocks noChangeArrowheads="1"/>
          </p:cNvSpPr>
          <p:nvPr userDrawn="1"/>
        </p:nvSpPr>
        <p:spPr bwMode="auto">
          <a:xfrm>
            <a:off x="4498494" y="1815926"/>
            <a:ext cx="2196000"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klik på ikonet og vælg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indsætter et nyt, kan billedet lægge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da-DK" altLang="da-DK" sz="900" b="1" noProof="1">
                <a:solidFill>
                  <a:schemeClr val="tx1"/>
                </a:solidFill>
                <a:latin typeface="Arial" panose="020B0604020202020204" pitchFamily="34" charset="0"/>
                <a:cs typeface="Arial" panose="020B0604020202020204" pitchFamily="34" charset="0"/>
              </a:rPr>
              <a:t>Placer bagest</a:t>
            </a:r>
          </a:p>
          <a:p>
            <a:pPr fontAlgn="auto">
              <a:spcBef>
                <a:spcPts val="1200"/>
              </a:spcBef>
              <a:spcAft>
                <a:spcPts val="600"/>
              </a:spcAft>
              <a:buFont typeface="+mj-lt"/>
              <a:buNone/>
              <a:defRPr/>
            </a:pPr>
            <a:r>
              <a:rPr lang="da-DK" sz="9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rial" panose="020B0604020202020204" pitchFamily="34" charset="0"/>
              <a:cs typeface="Arial" panose="020B0604020202020204" pitchFamily="34" charset="0"/>
            </a:endParaRPr>
          </a:p>
        </p:txBody>
      </p:sp>
      <p:sp>
        <p:nvSpPr>
          <p:cNvPr id="25" name="Text Box 4"/>
          <p:cNvSpPr txBox="1">
            <a:spLocks noChangeArrowheads="1"/>
          </p:cNvSpPr>
          <p:nvPr userDrawn="1"/>
        </p:nvSpPr>
        <p:spPr bwMode="auto">
          <a:xfrm>
            <a:off x="7925239" y="1815926"/>
            <a:ext cx="235824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For at justere sidenummerering, </a:t>
            </a:r>
            <a:br>
              <a:rPr lang="da-DK" sz="900" b="1"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2700549" y="2900575"/>
            <a:ext cx="549328" cy="285228"/>
          </a:xfrm>
          <a:prstGeom prst="rect">
            <a:avLst/>
          </a:prstGeom>
        </p:spPr>
      </p:pic>
      <p:pic>
        <p:nvPicPr>
          <p:cNvPr id="20" name="2 Ny slide"/>
          <p:cNvPicPr>
            <a:picLocks noChangeAspect="1"/>
          </p:cNvPicPr>
          <p:nvPr userDrawn="1"/>
        </p:nvPicPr>
        <p:blipFill rotWithShape="1">
          <a:blip r:embed="rId3"/>
          <a:srcRect l="2931" r="60888"/>
          <a:stretch/>
        </p:blipFill>
        <p:spPr>
          <a:xfrm>
            <a:off x="2714468" y="3629774"/>
            <a:ext cx="363713" cy="647461"/>
          </a:xfrm>
          <a:prstGeom prst="rect">
            <a:avLst/>
          </a:prstGeom>
        </p:spPr>
      </p:pic>
      <p:pic>
        <p:nvPicPr>
          <p:cNvPr id="16" name="3 Layout"/>
          <p:cNvPicPr>
            <a:picLocks noChangeAspect="1"/>
          </p:cNvPicPr>
          <p:nvPr userDrawn="1"/>
        </p:nvPicPr>
        <p:blipFill rotWithShape="1">
          <a:blip r:embed="rId3"/>
          <a:srcRect l="36944" r="2272" b="69429"/>
          <a:stretch/>
        </p:blipFill>
        <p:spPr>
          <a:xfrm>
            <a:off x="2729933" y="4483855"/>
            <a:ext cx="593368" cy="192211"/>
          </a:xfrm>
          <a:prstGeom prst="rect">
            <a:avLst/>
          </a:prstGeom>
        </p:spPr>
      </p:pic>
      <p:pic>
        <p:nvPicPr>
          <p:cNvPr id="24" name="4 Nulstil"/>
          <p:cNvPicPr>
            <a:picLocks noChangeAspect="1"/>
          </p:cNvPicPr>
          <p:nvPr userDrawn="1"/>
        </p:nvPicPr>
        <p:blipFill>
          <a:blip r:embed="rId4"/>
          <a:stretch>
            <a:fillRect/>
          </a:stretch>
        </p:blipFill>
        <p:spPr>
          <a:xfrm>
            <a:off x="6601121" y="5102569"/>
            <a:ext cx="547241" cy="197798"/>
          </a:xfrm>
          <a:prstGeom prst="rect">
            <a:avLst/>
          </a:prstGeom>
        </p:spPr>
      </p:pic>
      <p:pic>
        <p:nvPicPr>
          <p:cNvPr id="5" name="5 Indsæt billede"/>
          <p:cNvPicPr>
            <a:picLocks noChangeAspect="1"/>
          </p:cNvPicPr>
          <p:nvPr userDrawn="1"/>
        </p:nvPicPr>
        <p:blipFill>
          <a:blip r:embed="rId5"/>
          <a:stretch>
            <a:fillRect/>
          </a:stretch>
        </p:blipFill>
        <p:spPr>
          <a:xfrm>
            <a:off x="6601121" y="2075087"/>
            <a:ext cx="262151" cy="256054"/>
          </a:xfrm>
          <a:prstGeom prst="rect">
            <a:avLst/>
          </a:prstGeom>
        </p:spPr>
      </p:pic>
      <p:pic>
        <p:nvPicPr>
          <p:cNvPr id="23" name="6 Beskær"/>
          <p:cNvPicPr>
            <a:picLocks noChangeAspect="1"/>
          </p:cNvPicPr>
          <p:nvPr userDrawn="1"/>
        </p:nvPicPr>
        <p:blipFill>
          <a:blip r:embed="rId6"/>
          <a:stretch>
            <a:fillRect/>
          </a:stretch>
        </p:blipFill>
        <p:spPr>
          <a:xfrm>
            <a:off x="6601121" y="2748409"/>
            <a:ext cx="337400" cy="321707"/>
          </a:xfrm>
          <a:prstGeom prst="rect">
            <a:avLst/>
          </a:prstGeom>
        </p:spPr>
      </p:pic>
      <p:pic>
        <p:nvPicPr>
          <p:cNvPr id="2" name="7 Skalér billede"/>
          <p:cNvPicPr>
            <a:picLocks noChangeAspect="1"/>
          </p:cNvPicPr>
          <p:nvPr userDrawn="1"/>
        </p:nvPicPr>
        <p:blipFill>
          <a:blip r:embed="rId7"/>
          <a:stretch>
            <a:fillRect/>
          </a:stretch>
        </p:blipFill>
        <p:spPr>
          <a:xfrm>
            <a:off x="6601121" y="3242399"/>
            <a:ext cx="359695" cy="335309"/>
          </a:xfrm>
          <a:prstGeom prst="rect">
            <a:avLst/>
          </a:prstGeom>
        </p:spPr>
      </p:pic>
    </p:spTree>
    <p:extLst>
      <p:ext uri="{BB962C8B-B14F-4D97-AF65-F5344CB8AC3E}">
        <p14:creationId xmlns:p14="http://schemas.microsoft.com/office/powerpoint/2010/main" val="54325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 lys blå SST">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rgbClr val="BE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rgbClr val="005C8D"/>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rgbClr val="005C8D"/>
                </a:solidFill>
              </a:defRPr>
            </a:lvl1pPr>
          </a:lstStyle>
          <a:p>
            <a:fld id="{F2CF9434-4206-4AC2-A91A-1DCD05F48644}" type="datetime2">
              <a:rPr lang="da-DK" smtClean="0"/>
              <a:pPr/>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rgbClr val="005C8D"/>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rgbClr val="005C8D"/>
                </a:solidFill>
              </a:defRPr>
            </a:lvl1pPr>
            <a:lvl2pPr marL="216000" indent="0">
              <a:buNone/>
              <a:defRPr/>
            </a:lvl2pPr>
          </a:lstStyle>
          <a:p>
            <a:pPr lvl="0"/>
            <a:r>
              <a:rPr lang="da-DK" dirty="0"/>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2" y="336145"/>
            <a:ext cx="1800656" cy="421958"/>
          </a:xfrm>
          <a:prstGeom prst="rect">
            <a:avLst/>
          </a:prstGeom>
        </p:spPr>
      </p:pic>
      <p:sp>
        <p:nvSpPr>
          <p:cNvPr id="13" name="Ikoner">
            <a:extLst>
              <a:ext uri="{FF2B5EF4-FFF2-40B4-BE49-F238E27FC236}">
                <a16:creationId xmlns:a16="http://schemas.microsoft.com/office/drawing/2014/main" id="{48019028-84F6-4504-BE31-23597E36DB3A}"/>
              </a:ext>
            </a:extLst>
          </p:cNvPr>
          <p:cNvSpPr>
            <a:spLocks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rgbClr val="005C8D"/>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666556974"/>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lide lys blå SUM">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7014AFF4-321B-47D7-A0CD-0CFE22C65E31}"/>
              </a:ext>
            </a:extLst>
          </p:cNvPr>
          <p:cNvSpPr/>
          <p:nvPr userDrawn="1"/>
        </p:nvSpPr>
        <p:spPr>
          <a:xfrm>
            <a:off x="0" y="0"/>
            <a:ext cx="12193200" cy="6861600"/>
          </a:xfrm>
          <a:prstGeom prst="rect">
            <a:avLst/>
          </a:prstGeom>
          <a:solidFill>
            <a:srgbClr val="BE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rgbClr val="003356"/>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rgbClr val="001F34"/>
                </a:solidFill>
              </a:defRPr>
            </a:lvl1pPr>
          </a:lstStyle>
          <a:p>
            <a:fld id="{F2CF9434-4206-4AC2-A91A-1DCD05F48644}" type="datetime2">
              <a:rPr lang="da-DK" smtClean="0"/>
              <a:pPr/>
              <a:t>21. november 2023</a:t>
            </a:fld>
            <a:endParaRPr lang="da-DK"/>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rgbClr val="001F34"/>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rgbClr val="001F34"/>
                </a:solidFill>
              </a:defRPr>
            </a:lvl1pPr>
            <a:lvl2pPr marL="216000" indent="0">
              <a:buNone/>
              <a:defRPr/>
            </a:lvl2pPr>
          </a:lstStyle>
          <a:p>
            <a:pPr lvl="0"/>
            <a:r>
              <a:rPr lang="da-DK" dirty="0"/>
              <a:t>Indsæt titel</a:t>
            </a:r>
          </a:p>
        </p:txBody>
      </p:sp>
      <p:pic>
        <p:nvPicPr>
          <p:cNvPr id="11" name="Logo">
            <a:extLst>
              <a:ext uri="{FF2B5EF4-FFF2-40B4-BE49-F238E27FC236}">
                <a16:creationId xmlns:a16="http://schemas.microsoft.com/office/drawing/2014/main" id="{097836F4-DF01-4985-A4C0-2A0AF3CD00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04" y="336145"/>
            <a:ext cx="1800651" cy="421957"/>
          </a:xfrm>
          <a:prstGeom prst="rect">
            <a:avLst/>
          </a:prstGeom>
        </p:spPr>
      </p:pic>
      <p:sp>
        <p:nvSpPr>
          <p:cNvPr id="13" name="Ikoner">
            <a:extLst>
              <a:ext uri="{FF2B5EF4-FFF2-40B4-BE49-F238E27FC236}">
                <a16:creationId xmlns:a16="http://schemas.microsoft.com/office/drawing/2014/main" id="{48019028-84F6-4504-BE31-23597E36DB3A}"/>
              </a:ext>
            </a:extLst>
          </p:cNvPr>
          <p:cNvSpPr>
            <a:spLocks noEditPoints="1"/>
          </p:cNvSpPr>
          <p:nvPr userDrawn="1"/>
        </p:nvSpPr>
        <p:spPr bwMode="auto">
          <a:xfrm>
            <a:off x="432000" y="5032800"/>
            <a:ext cx="1346400" cy="338400"/>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rgbClr val="003356"/>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260349675"/>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lide til billede - Grøn">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003F36"/>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endParaRPr lang="da-DK" dirty="0"/>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982570405"/>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lide til billede - Bourdeaux">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441B3C"/>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endParaRPr lang="da-DK" dirty="0"/>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96607910"/>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lide til billede - SUM">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001F34"/>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endParaRPr lang="da-DK" dirty="0"/>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685934967"/>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slide til billede - SS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5C210E0-2A1B-4FEA-B1A5-112CF86685C9}"/>
              </a:ext>
            </a:extLst>
          </p:cNvPr>
          <p:cNvSpPr>
            <a:spLocks noGrp="1"/>
          </p:cNvSpPr>
          <p:nvPr>
            <p:ph type="pic" idx="15" hasCustomPrompt="1"/>
          </p:nvPr>
        </p:nvSpPr>
        <p:spPr>
          <a:xfrm>
            <a:off x="0" y="-1"/>
            <a:ext cx="12189600" cy="6858000"/>
          </a:xfrm>
          <a:prstGeom prst="rect">
            <a:avLst/>
          </a:prstGeom>
          <a:solidFill>
            <a:srgbClr val="005C8D"/>
          </a:solidFill>
        </p:spPr>
        <p:txBody>
          <a:bodyPr lIns="0" tIns="72000" rIns="144000" bIns="0" anchor="t" anchorCtr="0"/>
          <a:lstStyle>
            <a:lvl1pPr marL="0" indent="0" algn="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her på rammen for at tilføje et billede</a:t>
            </a:r>
          </a:p>
        </p:txBody>
      </p:sp>
      <p:sp>
        <p:nvSpPr>
          <p:cNvPr id="2" name="Title 1"/>
          <p:cNvSpPr>
            <a:spLocks noGrp="1"/>
          </p:cNvSpPr>
          <p:nvPr>
            <p:ph type="ctrTitle" hasCustomPrompt="1"/>
          </p:nvPr>
        </p:nvSpPr>
        <p:spPr>
          <a:xfrm>
            <a:off x="432000" y="1122362"/>
            <a:ext cx="6940800" cy="3621600"/>
          </a:xfrm>
        </p:spPr>
        <p:txBody>
          <a:bodyPr anchor="b"/>
          <a:lstStyle>
            <a:lvl1pPr algn="l">
              <a:defRPr sz="5000" b="1">
                <a:solidFill>
                  <a:schemeClr val="bg1"/>
                </a:solidFill>
              </a:defRPr>
            </a:lvl1pPr>
          </a:lstStyle>
          <a:p>
            <a:r>
              <a:rPr lang="da-DK" dirty="0"/>
              <a:t>Overskrift skrives her i flere linjer</a:t>
            </a:r>
          </a:p>
        </p:txBody>
      </p:sp>
      <p:sp>
        <p:nvSpPr>
          <p:cNvPr id="4" name="Date_GeneralDate"/>
          <p:cNvSpPr>
            <a:spLocks noGrp="1"/>
          </p:cNvSpPr>
          <p:nvPr>
            <p:ph type="dt" sz="half" idx="10"/>
          </p:nvPr>
        </p:nvSpPr>
        <p:spPr>
          <a:xfrm>
            <a:off x="431999" y="5883332"/>
            <a:ext cx="4021200" cy="180000"/>
          </a:xfrm>
        </p:spPr>
        <p:txBody>
          <a:bodyPr/>
          <a:lstStyle>
            <a:lvl1pPr>
              <a:defRPr lang="en-GB" sz="1500" dirty="0">
                <a:solidFill>
                  <a:schemeClr val="bg1"/>
                </a:solidFill>
              </a:defRPr>
            </a:lvl1pPr>
          </a:lstStyle>
          <a:p>
            <a:fld id="{F2CF9434-4206-4AC2-A91A-1DCD05F48644}" type="datetime2">
              <a:rPr lang="da-DK" smtClean="0"/>
              <a:t>21. november 2023</a:t>
            </a:fld>
            <a:endParaRPr lang="da-DK" dirty="0"/>
          </a:p>
        </p:txBody>
      </p:sp>
      <p:sp>
        <p:nvSpPr>
          <p:cNvPr id="19" name="Text Placeholder 2">
            <a:extLst>
              <a:ext uri="{FF2B5EF4-FFF2-40B4-BE49-F238E27FC236}">
                <a16:creationId xmlns:a16="http://schemas.microsoft.com/office/drawing/2014/main" id="{A40752A6-1750-4291-B91A-BCBA2802831E}"/>
              </a:ext>
            </a:extLst>
          </p:cNvPr>
          <p:cNvSpPr>
            <a:spLocks noGrp="1"/>
          </p:cNvSpPr>
          <p:nvPr>
            <p:ph type="body" sz="quarter" idx="13" hasCustomPrompt="1"/>
          </p:nvPr>
        </p:nvSpPr>
        <p:spPr>
          <a:xfrm>
            <a:off x="431998" y="609023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navn</a:t>
            </a:r>
          </a:p>
        </p:txBody>
      </p:sp>
      <p:sp>
        <p:nvSpPr>
          <p:cNvPr id="20" name="Text Placeholder 3">
            <a:extLst>
              <a:ext uri="{FF2B5EF4-FFF2-40B4-BE49-F238E27FC236}">
                <a16:creationId xmlns:a16="http://schemas.microsoft.com/office/drawing/2014/main" id="{F757160F-1609-4C06-9280-500899BD0DF7}"/>
              </a:ext>
            </a:extLst>
          </p:cNvPr>
          <p:cNvSpPr>
            <a:spLocks noGrp="1"/>
          </p:cNvSpPr>
          <p:nvPr>
            <p:ph type="body" sz="quarter" idx="14" hasCustomPrompt="1"/>
          </p:nvPr>
        </p:nvSpPr>
        <p:spPr>
          <a:xfrm>
            <a:off x="432000" y="6343649"/>
            <a:ext cx="4021200" cy="252000"/>
          </a:xfrm>
          <a:prstGeom prst="rect">
            <a:avLst/>
          </a:prstGeom>
        </p:spPr>
        <p:txBody>
          <a:bodyPr/>
          <a:lstStyle>
            <a:lvl1pPr marL="0" indent="0">
              <a:buNone/>
              <a:defRPr sz="1500">
                <a:solidFill>
                  <a:schemeClr val="bg1"/>
                </a:solidFill>
              </a:defRPr>
            </a:lvl1pPr>
            <a:lvl2pPr marL="216000" indent="0">
              <a:buNone/>
              <a:defRPr/>
            </a:lvl2pPr>
          </a:lstStyle>
          <a:p>
            <a:pPr lvl="0"/>
            <a:r>
              <a:rPr lang="da-DK" dirty="0"/>
              <a:t>Indsæt titel</a:t>
            </a:r>
          </a:p>
        </p:txBody>
      </p:sp>
      <p:sp>
        <p:nvSpPr>
          <p:cNvPr id="8" name="Text Placeholder logo">
            <a:extLst>
              <a:ext uri="{FF2B5EF4-FFF2-40B4-BE49-F238E27FC236}">
                <a16:creationId xmlns:a16="http://schemas.microsoft.com/office/drawing/2014/main" id="{6664B17C-7DE5-4D69-8DBB-1FB022E711FF}"/>
              </a:ext>
            </a:extLst>
          </p:cNvPr>
          <p:cNvSpPr>
            <a:spLocks noGrp="1"/>
          </p:cNvSpPr>
          <p:nvPr>
            <p:ph type="body" sz="quarter" idx="16" hasCustomPrompt="1"/>
          </p:nvPr>
        </p:nvSpPr>
        <p:spPr>
          <a:xfrm>
            <a:off x="432001" y="336903"/>
            <a:ext cx="1800000" cy="421200"/>
          </a:xfrm>
          <a:blipFill>
            <a:blip r:embed="rId2"/>
            <a:stretch>
              <a:fillRect/>
            </a:stretch>
          </a:blipFill>
        </p:spPr>
        <p:txBody>
          <a:bodyPr/>
          <a:lstStyle>
            <a:lvl1pPr>
              <a:defRPr sz="100">
                <a:noFill/>
              </a:defRPr>
            </a:lvl1pPr>
          </a:lstStyle>
          <a:p>
            <a:pPr lvl="0"/>
            <a:r>
              <a:rPr lang="da-DK"/>
              <a:t>.v</a:t>
            </a:r>
            <a:endParaRPr lang="da-DK" dirty="0"/>
          </a:p>
        </p:txBody>
      </p:sp>
      <p:sp>
        <p:nvSpPr>
          <p:cNvPr id="14" name="Text Placeholder ikon">
            <a:extLst>
              <a:ext uri="{FF2B5EF4-FFF2-40B4-BE49-F238E27FC236}">
                <a16:creationId xmlns:a16="http://schemas.microsoft.com/office/drawing/2014/main" id="{C628F5DF-BECE-4D2A-A136-B615D7C93D46}"/>
              </a:ext>
            </a:extLst>
          </p:cNvPr>
          <p:cNvSpPr>
            <a:spLocks noGrp="1"/>
          </p:cNvSpPr>
          <p:nvPr>
            <p:ph type="body" sz="quarter" idx="17" hasCustomPrompt="1"/>
          </p:nvPr>
        </p:nvSpPr>
        <p:spPr>
          <a:xfrm>
            <a:off x="432000" y="5032800"/>
            <a:ext cx="1346400" cy="338400"/>
          </a:xfrm>
          <a:blipFill>
            <a:blip r:embed="rId3"/>
            <a:stretch>
              <a:fillRect/>
            </a:stretch>
          </a:blipFill>
        </p:spPr>
        <p:txBody>
          <a:bodyPr/>
          <a:lstStyle>
            <a:lvl1pPr>
              <a:defRPr sz="100">
                <a:noFill/>
              </a:defRPr>
            </a:lvl1pPr>
          </a:lstStyle>
          <a:p>
            <a:pPr lvl="0"/>
            <a:r>
              <a:rPr lang="da-DK"/>
              <a:t>.v</a:t>
            </a:r>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690770437"/>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2000" y="1900800"/>
            <a:ext cx="8398800" cy="4197600"/>
          </a:xfrm>
          <a:prstGeom prst="rect">
            <a:avLst/>
          </a:prstGeom>
        </p:spPr>
        <p:txBody>
          <a:bodyPr/>
          <a:lstStyle>
            <a:lvl1pPr>
              <a:defRPr/>
            </a:lvl1pPr>
          </a:lstStyle>
          <a:p>
            <a:pPr lvl="0"/>
            <a:r>
              <a:rPr lang="da-DK" noProof="0" dirty="0"/>
              <a:t>Klik og indsæt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Pladsholder til slidenummer 8">
            <a:extLst>
              <a:ext uri="{FF2B5EF4-FFF2-40B4-BE49-F238E27FC236}">
                <a16:creationId xmlns:a16="http://schemas.microsoft.com/office/drawing/2014/main" id="{1D3B4A91-55A6-4D67-ABB6-CF93E760822A}"/>
              </a:ext>
            </a:extLst>
          </p:cNvPr>
          <p:cNvSpPr>
            <a:spLocks noGrp="1"/>
          </p:cNvSpPr>
          <p:nvPr>
            <p:ph type="sldNum" sz="quarter" idx="12"/>
          </p:nvPr>
        </p:nvSpPr>
        <p:spPr/>
        <p:txBody>
          <a:bodyPr/>
          <a:lstStyle/>
          <a:p>
            <a:r>
              <a:rPr lang="da-DK" dirty="0"/>
              <a:t>Side </a:t>
            </a:r>
            <a:fld id="{24C8C45C-947F-4981-8B3F-4F32E973C901}" type="slidenum">
              <a:rPr lang="da-DK" smtClean="0"/>
              <a:pPr/>
              <a:t>‹nr.›</a:t>
            </a:fld>
            <a:endParaRPr lang="da-DK" dirty="0"/>
          </a:p>
        </p:txBody>
      </p:sp>
      <p:sp>
        <p:nvSpPr>
          <p:cNvPr id="7" name="Pladsholder til dato 6" hidden="1">
            <a:extLst>
              <a:ext uri="{FF2B5EF4-FFF2-40B4-BE49-F238E27FC236}">
                <a16:creationId xmlns:a16="http://schemas.microsoft.com/office/drawing/2014/main" id="{5A08C27B-7A27-47B8-9CF1-252CB4F48163}"/>
              </a:ext>
            </a:extLst>
          </p:cNvPr>
          <p:cNvSpPr>
            <a:spLocks noGrp="1"/>
          </p:cNvSpPr>
          <p:nvPr>
            <p:ph type="dt" sz="half" idx="10"/>
          </p:nvPr>
        </p:nvSpPr>
        <p:spPr/>
        <p:txBody>
          <a:bodyPr/>
          <a:lstStyle/>
          <a:p>
            <a:endParaRPr lang="da-DK" dirty="0"/>
          </a:p>
        </p:txBody>
      </p:sp>
      <p:sp>
        <p:nvSpPr>
          <p:cNvPr id="8" name="Pladsholder til sidefod 7" hidden="1">
            <a:extLst>
              <a:ext uri="{FF2B5EF4-FFF2-40B4-BE49-F238E27FC236}">
                <a16:creationId xmlns:a16="http://schemas.microsoft.com/office/drawing/2014/main" id="{D15E0955-A169-4DAF-A047-BC190CE5F9A0}"/>
              </a:ext>
            </a:extLst>
          </p:cNvPr>
          <p:cNvSpPr>
            <a:spLocks noGrp="1"/>
          </p:cNvSpPr>
          <p:nvPr>
            <p:ph type="ftr" sz="quarter" idx="11"/>
          </p:nvPr>
        </p:nvSpPr>
        <p:spPr/>
        <p:txBody>
          <a:bodyPr/>
          <a:lstStyle/>
          <a:p>
            <a:endParaRPr lang="da-DK" dirty="0"/>
          </a:p>
        </p:txBody>
      </p:sp>
      <p:sp>
        <p:nvSpPr>
          <p:cNvPr id="10" name="Titel 9">
            <a:extLst>
              <a:ext uri="{FF2B5EF4-FFF2-40B4-BE49-F238E27FC236}">
                <a16:creationId xmlns:a16="http://schemas.microsoft.com/office/drawing/2014/main" id="{31978114-E33D-4532-9510-F2E19D31204C}"/>
              </a:ext>
            </a:extLst>
          </p:cNvPr>
          <p:cNvSpPr>
            <a:spLocks noGrp="1"/>
          </p:cNvSpPr>
          <p:nvPr>
            <p:ph type="title" hasCustomPrompt="1"/>
          </p:nvPr>
        </p:nvSpPr>
        <p:spPr>
          <a:xfrm>
            <a:off x="432000" y="632970"/>
            <a:ext cx="8398800" cy="934890"/>
          </a:xfrm>
        </p:spPr>
        <p:txBody>
          <a:bodyPr/>
          <a:lstStyle>
            <a:lvl1pPr>
              <a:defRPr/>
            </a:lvl1pPr>
          </a:lstStyle>
          <a:p>
            <a:r>
              <a:rPr lang="da-DK" dirty="0"/>
              <a:t>Overskrift skrives her i en eller to linjer</a:t>
            </a:r>
          </a:p>
        </p:txBody>
      </p:sp>
    </p:spTree>
    <p:extLst>
      <p:ext uri="{BB962C8B-B14F-4D97-AF65-F5344CB8AC3E}">
        <p14:creationId xmlns:p14="http://schemas.microsoft.com/office/powerpoint/2010/main" val="1154529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632970"/>
            <a:ext cx="11328000" cy="934890"/>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9" name="Pladsholder til tekst 2">
            <a:extLst>
              <a:ext uri="{FF2B5EF4-FFF2-40B4-BE49-F238E27FC236}">
                <a16:creationId xmlns:a16="http://schemas.microsoft.com/office/drawing/2014/main" id="{CDBE11AB-1117-4DED-99AA-9A2B69C64A03}"/>
              </a:ext>
            </a:extLst>
          </p:cNvPr>
          <p:cNvSpPr>
            <a:spLocks noGrp="1"/>
          </p:cNvSpPr>
          <p:nvPr>
            <p:ph type="body" idx="1"/>
          </p:nvPr>
        </p:nvSpPr>
        <p:spPr>
          <a:xfrm>
            <a:off x="432000" y="1900440"/>
            <a:ext cx="11329200" cy="4197600"/>
          </a:xfrm>
          <a:prstGeom prst="rect">
            <a:avLst/>
          </a:prstGeom>
        </p:spPr>
        <p:txBody>
          <a:bodyPr vert="horz" lIns="0" tIns="0" rIns="0" bIns="0" rtlCol="0">
            <a:noAutofit/>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6" name="Slide Number Placeholder 5"/>
          <p:cNvSpPr>
            <a:spLocks noGrp="1"/>
          </p:cNvSpPr>
          <p:nvPr>
            <p:ph type="sldNum" sz="quarter" idx="4"/>
          </p:nvPr>
        </p:nvSpPr>
        <p:spPr>
          <a:xfrm>
            <a:off x="432000" y="6378417"/>
            <a:ext cx="673950" cy="180000"/>
          </a:xfrm>
          <a:prstGeom prst="rect">
            <a:avLst/>
          </a:prstGeom>
        </p:spPr>
        <p:txBody>
          <a:bodyPr vert="horz" lIns="0" tIns="0" rIns="0" bIns="0" rtlCol="0" anchor="b" anchorCtr="0"/>
          <a:lstStyle>
            <a:lvl1pPr algn="l">
              <a:defRPr sz="900">
                <a:solidFill>
                  <a:schemeClr val="accent1"/>
                </a:solidFill>
              </a:defRPr>
            </a:lvl1pPr>
          </a:lstStyle>
          <a:p>
            <a:r>
              <a:rPr lang="en-GB" dirty="0"/>
              <a:t>Side </a:t>
            </a:r>
            <a:fld id="{24C8C45C-947F-4981-8B3F-4F32E973C901}" type="slidenum">
              <a:rPr lang="en-GB" smtClean="0"/>
              <a:pPr/>
              <a:t>‹nr.›</a:t>
            </a:fld>
            <a:endParaRPr lang="en-GB" dirty="0"/>
          </a:p>
        </p:txBody>
      </p:sp>
      <p:sp>
        <p:nvSpPr>
          <p:cNvPr id="10" name="Ikoner">
            <a:extLst>
              <a:ext uri="{FF2B5EF4-FFF2-40B4-BE49-F238E27FC236}">
                <a16:creationId xmlns:a16="http://schemas.microsoft.com/office/drawing/2014/main" id="{2E8704D0-3E44-4432-BC73-0656F00E7F03}"/>
              </a:ext>
            </a:extLst>
          </p:cNvPr>
          <p:cNvSpPr>
            <a:spLocks noEditPoints="1"/>
          </p:cNvSpPr>
          <p:nvPr userDrawn="1"/>
        </p:nvSpPr>
        <p:spPr bwMode="auto">
          <a:xfrm>
            <a:off x="11360253" y="6433592"/>
            <a:ext cx="399747" cy="100408"/>
          </a:xfrm>
          <a:custGeom>
            <a:avLst/>
            <a:gdLst>
              <a:gd name="T0" fmla="*/ 1157 w 1157"/>
              <a:gd name="T1" fmla="*/ 144 h 288"/>
              <a:gd name="T2" fmla="*/ 1013 w 1157"/>
              <a:gd name="T3" fmla="*/ 288 h 288"/>
              <a:gd name="T4" fmla="*/ 869 w 1157"/>
              <a:gd name="T5" fmla="*/ 144 h 288"/>
              <a:gd name="T6" fmla="*/ 1013 w 1157"/>
              <a:gd name="T7" fmla="*/ 0 h 288"/>
              <a:gd name="T8" fmla="*/ 1157 w 1157"/>
              <a:gd name="T9" fmla="*/ 144 h 288"/>
              <a:gd name="T10" fmla="*/ 643 w 1157"/>
              <a:gd name="T11" fmla="*/ 5 h 288"/>
              <a:gd name="T12" fmla="*/ 569 w 1157"/>
              <a:gd name="T13" fmla="*/ 5 h 288"/>
              <a:gd name="T14" fmla="*/ 569 w 1157"/>
              <a:gd name="T15" fmla="*/ 107 h 288"/>
              <a:gd name="T16" fmla="*/ 467 w 1157"/>
              <a:gd name="T17" fmla="*/ 107 h 288"/>
              <a:gd name="T18" fmla="*/ 467 w 1157"/>
              <a:gd name="T19" fmla="*/ 181 h 288"/>
              <a:gd name="T20" fmla="*/ 569 w 1157"/>
              <a:gd name="T21" fmla="*/ 181 h 288"/>
              <a:gd name="T22" fmla="*/ 569 w 1157"/>
              <a:gd name="T23" fmla="*/ 283 h 288"/>
              <a:gd name="T24" fmla="*/ 643 w 1157"/>
              <a:gd name="T25" fmla="*/ 283 h 288"/>
              <a:gd name="T26" fmla="*/ 643 w 1157"/>
              <a:gd name="T27" fmla="*/ 181 h 288"/>
              <a:gd name="T28" fmla="*/ 745 w 1157"/>
              <a:gd name="T29" fmla="*/ 181 h 288"/>
              <a:gd name="T30" fmla="*/ 745 w 1157"/>
              <a:gd name="T31" fmla="*/ 107 h 288"/>
              <a:gd name="T32" fmla="*/ 643 w 1157"/>
              <a:gd name="T33" fmla="*/ 107 h 288"/>
              <a:gd name="T34" fmla="*/ 643 w 1157"/>
              <a:gd name="T35" fmla="*/ 5 h 288"/>
              <a:gd name="T36" fmla="*/ 255 w 1157"/>
              <a:gd name="T37" fmla="*/ 0 h 288"/>
              <a:gd name="T38" fmla="*/ 174 w 1157"/>
              <a:gd name="T39" fmla="*/ 53 h 288"/>
              <a:gd name="T40" fmla="*/ 93 w 1157"/>
              <a:gd name="T41" fmla="*/ 0 h 288"/>
              <a:gd name="T42" fmla="*/ 0 w 1157"/>
              <a:gd name="T43" fmla="*/ 91 h 288"/>
              <a:gd name="T44" fmla="*/ 174 w 1157"/>
              <a:gd name="T45" fmla="*/ 288 h 288"/>
              <a:gd name="T46" fmla="*/ 347 w 1157"/>
              <a:gd name="T47" fmla="*/ 91 h 288"/>
              <a:gd name="T48" fmla="*/ 255 w 1157"/>
              <a:gd name="T4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7" h="288">
                <a:moveTo>
                  <a:pt x="1157" y="144"/>
                </a:moveTo>
                <a:cubicBezTo>
                  <a:pt x="1157" y="223"/>
                  <a:pt x="1092" y="288"/>
                  <a:pt x="1013" y="288"/>
                </a:cubicBezTo>
                <a:cubicBezTo>
                  <a:pt x="933" y="288"/>
                  <a:pt x="869" y="223"/>
                  <a:pt x="869" y="144"/>
                </a:cubicBezTo>
                <a:cubicBezTo>
                  <a:pt x="869" y="65"/>
                  <a:pt x="933" y="0"/>
                  <a:pt x="1013" y="0"/>
                </a:cubicBezTo>
                <a:cubicBezTo>
                  <a:pt x="1092" y="0"/>
                  <a:pt x="1157" y="65"/>
                  <a:pt x="1157" y="144"/>
                </a:cubicBezTo>
                <a:close/>
                <a:moveTo>
                  <a:pt x="643" y="5"/>
                </a:moveTo>
                <a:cubicBezTo>
                  <a:pt x="569" y="5"/>
                  <a:pt x="569" y="5"/>
                  <a:pt x="569" y="5"/>
                </a:cubicBezTo>
                <a:cubicBezTo>
                  <a:pt x="569" y="107"/>
                  <a:pt x="569" y="107"/>
                  <a:pt x="569" y="107"/>
                </a:cubicBezTo>
                <a:cubicBezTo>
                  <a:pt x="467" y="107"/>
                  <a:pt x="467" y="107"/>
                  <a:pt x="467" y="107"/>
                </a:cubicBezTo>
                <a:cubicBezTo>
                  <a:pt x="467" y="181"/>
                  <a:pt x="467" y="181"/>
                  <a:pt x="467" y="181"/>
                </a:cubicBezTo>
                <a:cubicBezTo>
                  <a:pt x="569" y="181"/>
                  <a:pt x="569" y="181"/>
                  <a:pt x="569" y="181"/>
                </a:cubicBezTo>
                <a:cubicBezTo>
                  <a:pt x="569" y="283"/>
                  <a:pt x="569" y="283"/>
                  <a:pt x="569" y="283"/>
                </a:cubicBezTo>
                <a:cubicBezTo>
                  <a:pt x="643" y="283"/>
                  <a:pt x="643" y="283"/>
                  <a:pt x="643" y="283"/>
                </a:cubicBezTo>
                <a:cubicBezTo>
                  <a:pt x="643" y="181"/>
                  <a:pt x="643" y="181"/>
                  <a:pt x="643" y="181"/>
                </a:cubicBezTo>
                <a:cubicBezTo>
                  <a:pt x="745" y="181"/>
                  <a:pt x="745" y="181"/>
                  <a:pt x="745" y="181"/>
                </a:cubicBezTo>
                <a:cubicBezTo>
                  <a:pt x="745" y="107"/>
                  <a:pt x="745" y="107"/>
                  <a:pt x="745" y="107"/>
                </a:cubicBezTo>
                <a:cubicBezTo>
                  <a:pt x="643" y="107"/>
                  <a:pt x="643" y="107"/>
                  <a:pt x="643" y="107"/>
                </a:cubicBezTo>
                <a:lnTo>
                  <a:pt x="643" y="5"/>
                </a:lnTo>
                <a:close/>
                <a:moveTo>
                  <a:pt x="255" y="0"/>
                </a:moveTo>
                <a:cubicBezTo>
                  <a:pt x="196" y="0"/>
                  <a:pt x="174" y="53"/>
                  <a:pt x="174" y="53"/>
                </a:cubicBezTo>
                <a:cubicBezTo>
                  <a:pt x="174" y="53"/>
                  <a:pt x="151" y="0"/>
                  <a:pt x="93" y="0"/>
                </a:cubicBezTo>
                <a:cubicBezTo>
                  <a:pt x="27" y="0"/>
                  <a:pt x="0" y="57"/>
                  <a:pt x="0" y="91"/>
                </a:cubicBezTo>
                <a:cubicBezTo>
                  <a:pt x="0" y="159"/>
                  <a:pt x="80" y="244"/>
                  <a:pt x="174" y="288"/>
                </a:cubicBezTo>
                <a:cubicBezTo>
                  <a:pt x="267" y="244"/>
                  <a:pt x="347" y="159"/>
                  <a:pt x="347" y="91"/>
                </a:cubicBezTo>
                <a:cubicBezTo>
                  <a:pt x="347" y="57"/>
                  <a:pt x="320" y="0"/>
                  <a:pt x="25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_GeneralDate" hidden="1"/>
          <p:cNvSpPr>
            <a:spLocks noGrp="1"/>
          </p:cNvSpPr>
          <p:nvPr>
            <p:ph type="dt" sz="half" idx="2"/>
          </p:nvPr>
        </p:nvSpPr>
        <p:spPr>
          <a:xfrm>
            <a:off x="0" y="6948000"/>
            <a:ext cx="0" cy="0"/>
          </a:xfrm>
          <a:prstGeom prst="rect">
            <a:avLst/>
          </a:prstGeom>
        </p:spPr>
        <p:txBody>
          <a:bodyPr vert="horz" lIns="0" tIns="0" rIns="0" bIns="0" rtlCol="0" anchor="b" anchorCtr="0"/>
          <a:lstStyle>
            <a:lvl1pPr algn="l">
              <a:defRPr sz="100">
                <a:noFill/>
              </a:defRPr>
            </a:lvl1pPr>
          </a:lstStyle>
          <a:p>
            <a:endParaRPr lang="en-GB" dirty="0"/>
          </a:p>
        </p:txBody>
      </p:sp>
      <p:sp>
        <p:nvSpPr>
          <p:cNvPr id="5" name="FLD_PresentationTitle" hidden="1"/>
          <p:cNvSpPr>
            <a:spLocks noGrp="1"/>
          </p:cNvSpPr>
          <p:nvPr>
            <p:ph type="ftr" sz="quarter" idx="3"/>
          </p:nvPr>
        </p:nvSpPr>
        <p:spPr>
          <a:xfrm>
            <a:off x="0" y="6948000"/>
            <a:ext cx="0" cy="0"/>
          </a:xfrm>
          <a:prstGeom prst="rect">
            <a:avLst/>
          </a:prstGeom>
        </p:spPr>
        <p:txBody>
          <a:bodyPr vert="horz" lIns="0" tIns="0" rIns="0" bIns="0" rtlCol="0" anchor="b" anchorCtr="0"/>
          <a:lstStyle>
            <a:lvl1pPr algn="ctr">
              <a:defRPr sz="100">
                <a:noFill/>
              </a:defRPr>
            </a:lvl1pPr>
          </a:lstStyle>
          <a:p>
            <a:endParaRPr lang="en-GB"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49" r:id="rId1"/>
    <p:sldLayoutId id="2147483744" r:id="rId2"/>
    <p:sldLayoutId id="2147483743" r:id="rId3"/>
    <p:sldLayoutId id="2147483746" r:id="rId4"/>
    <p:sldLayoutId id="2147483737" r:id="rId5"/>
    <p:sldLayoutId id="2147483738" r:id="rId6"/>
    <p:sldLayoutId id="2147483739" r:id="rId7"/>
    <p:sldLayoutId id="2147483740" r:id="rId8"/>
    <p:sldLayoutId id="2147483721" r:id="rId9"/>
    <p:sldLayoutId id="2147483652" r:id="rId10"/>
    <p:sldLayoutId id="2147483729" r:id="rId11"/>
    <p:sldLayoutId id="2147483728" r:id="rId12"/>
    <p:sldLayoutId id="2147483742" r:id="rId13"/>
    <p:sldLayoutId id="2147483732" r:id="rId14"/>
    <p:sldLayoutId id="2147483733" r:id="rId15"/>
    <p:sldLayoutId id="2147483736" r:id="rId16"/>
    <p:sldLayoutId id="2147483741" r:id="rId17"/>
    <p:sldLayoutId id="2147483735" r:id="rId18"/>
    <p:sldLayoutId id="2147483745" r:id="rId19"/>
    <p:sldLayoutId id="2147483722" r:id="rId20"/>
    <p:sldLayoutId id="2147483654" r:id="rId21"/>
    <p:sldLayoutId id="2147483655" r:id="rId22"/>
    <p:sldLayoutId id="2147483670" r:id="rId23"/>
  </p:sldLayoutIdLst>
  <p:hf hdr="0" ftr="0" dt="0"/>
  <p:txStyles>
    <p:titleStyle>
      <a:lvl1pPr algn="l" defTabSz="914400" rtl="0" eaLnBrk="1" latinLnBrk="0" hangingPunct="1">
        <a:lnSpc>
          <a:spcPct val="83000"/>
        </a:lnSpc>
        <a:spcBef>
          <a:spcPct val="0"/>
        </a:spcBef>
        <a:buNone/>
        <a:defRPr sz="3000" b="1" kern="1200">
          <a:solidFill>
            <a:schemeClr val="bg2"/>
          </a:solidFill>
          <a:latin typeface="+mj-lt"/>
          <a:ea typeface="+mj-ea"/>
          <a:cs typeface="+mj-cs"/>
        </a:defRPr>
      </a:lvl1pPr>
    </p:titleStyle>
    <p:bodyStyle>
      <a:lvl1pPr marL="180000" indent="-180000" algn="l" defTabSz="914400" rtl="0" eaLnBrk="1" latinLnBrk="0" hangingPunct="1">
        <a:lnSpc>
          <a:spcPct val="110000"/>
        </a:lnSpc>
        <a:spcBef>
          <a:spcPts val="0"/>
        </a:spcBef>
        <a:buFont typeface="Raleway" panose="020B0503030101060003" pitchFamily="34" charset="0"/>
        <a:buChar char="−"/>
        <a:defRPr sz="15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Char char="​"/>
        <a:defRPr sz="1500" kern="1200">
          <a:solidFill>
            <a:schemeClr val="tx1"/>
          </a:solidFill>
          <a:latin typeface="+mn-lt"/>
          <a:ea typeface="+mn-ea"/>
          <a:cs typeface="+mn-cs"/>
        </a:defRPr>
      </a:lvl2pPr>
      <a:lvl3pPr marL="36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3pPr>
      <a:lvl4pPr marL="54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4pPr>
      <a:lvl5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6pPr>
      <a:lvl7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7pPr>
      <a:lvl8pPr marL="720000" indent="-180000" algn="l" defTabSz="914400" rtl="0" eaLnBrk="1" latinLnBrk="0" hangingPunct="1">
        <a:lnSpc>
          <a:spcPct val="110000"/>
        </a:lnSpc>
        <a:spcBef>
          <a:spcPts val="0"/>
        </a:spcBef>
        <a:buFont typeface="Raleway" panose="020B0503030101060003" pitchFamily="34" charset="0"/>
        <a:buChar char="−"/>
        <a:defRPr sz="1300" kern="1200">
          <a:solidFill>
            <a:schemeClr val="tx1"/>
          </a:solidFill>
          <a:latin typeface="+mn-lt"/>
          <a:ea typeface="+mn-ea"/>
          <a:cs typeface="+mn-cs"/>
        </a:defRPr>
      </a:lvl8pPr>
      <a:lvl9pPr marL="720000" indent="-180000" algn="l" defTabSz="914400" rtl="0" eaLnBrk="1" latinLnBrk="0" hangingPunct="1">
        <a:lnSpc>
          <a:spcPct val="110000"/>
        </a:lnSpc>
        <a:spcBef>
          <a:spcPts val="0"/>
        </a:spcBef>
        <a:buFont typeface="Raleway" panose="020B0503030101060003" pitchFamily="34" charset="0"/>
        <a:buChar char="−"/>
        <a:defRPr sz="13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3" orient="horz" pos="398" userDrawn="1">
          <p15:clr>
            <a:srgbClr val="F26B43"/>
          </p15:clr>
        </p15:guide>
        <p15:guide id="4" orient="horz" pos="987" userDrawn="1">
          <p15:clr>
            <a:srgbClr val="F26B43"/>
          </p15:clr>
        </p15:guide>
        <p15:guide id="5" pos="7408" userDrawn="1">
          <p15:clr>
            <a:srgbClr val="F26B43"/>
          </p15:clr>
        </p15:guide>
        <p15:guide id="6" orient="horz" pos="1197" userDrawn="1">
          <p15:clr>
            <a:srgbClr val="F26B43"/>
          </p15:clr>
        </p15:guide>
        <p15:guide id="7" orient="horz" pos="384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s://www.sst.dk/da/Vaerdighed/Temaer/Paaroerende/Viden-om/Inspirationsfilm-om-det-gode-paaroerendesamarbejde"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1.svg"/><Relationship Id="rId2" Type="http://schemas.openxmlformats.org/officeDocument/2006/relationships/slideLayout" Target="../slideLayouts/slideLayout9.xml"/><Relationship Id="rId1" Type="http://schemas.openxmlformats.org/officeDocument/2006/relationships/themeOverride" Target="../theme/themeOverride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2" Type="http://schemas.openxmlformats.org/officeDocument/2006/relationships/hyperlink" Target="https://www.sst.dk/da/Vaerdighed/Temaer/Paaroerende"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3876D94-F59B-47D8-9AC3-B9F5AB97603C}"/>
              </a:ext>
            </a:extLst>
          </p:cNvPr>
          <p:cNvSpPr>
            <a:spLocks noGrp="1"/>
          </p:cNvSpPr>
          <p:nvPr>
            <p:ph type="ctrTitle"/>
          </p:nvPr>
        </p:nvSpPr>
        <p:spPr>
          <a:xfrm>
            <a:off x="431999" y="411162"/>
            <a:ext cx="9776871" cy="3785304"/>
          </a:xfrm>
        </p:spPr>
        <p:txBody>
          <a:bodyPr/>
          <a:lstStyle/>
          <a:p>
            <a:r>
              <a:rPr lang="da-DK" dirty="0">
                <a:solidFill>
                  <a:schemeClr val="bg2">
                    <a:lumMod val="20000"/>
                    <a:lumOff val="80000"/>
                  </a:schemeClr>
                </a:solidFill>
              </a:rPr>
              <a:t>Det gode pårørendesamarbejde</a:t>
            </a:r>
            <a:br>
              <a:rPr lang="da-DK" dirty="0">
                <a:solidFill>
                  <a:schemeClr val="bg2">
                    <a:lumMod val="20000"/>
                    <a:lumOff val="80000"/>
                  </a:schemeClr>
                </a:solidFill>
              </a:rPr>
            </a:br>
            <a:br>
              <a:rPr lang="da-DK" dirty="0">
                <a:solidFill>
                  <a:schemeClr val="bg2">
                    <a:lumMod val="20000"/>
                    <a:lumOff val="80000"/>
                  </a:schemeClr>
                </a:solidFill>
              </a:rPr>
            </a:br>
            <a:r>
              <a:rPr lang="da-DK" sz="3200" dirty="0">
                <a:latin typeface="Raleway Light" panose="020B0403030101060003" pitchFamily="34" charset="0"/>
              </a:rPr>
              <a:t>Til jer der arbejder på plejehjem</a:t>
            </a:r>
          </a:p>
        </p:txBody>
      </p:sp>
    </p:spTree>
    <p:extLst>
      <p:ext uri="{BB962C8B-B14F-4D97-AF65-F5344CB8AC3E}">
        <p14:creationId xmlns:p14="http://schemas.microsoft.com/office/powerpoint/2010/main" val="211791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DE6A8A2B-46FD-4E38-8765-F4A122AE3871}"/>
              </a:ext>
            </a:extLst>
          </p:cNvPr>
          <p:cNvSpPr txBox="1"/>
          <p:nvPr/>
        </p:nvSpPr>
        <p:spPr>
          <a:xfrm>
            <a:off x="0" y="0"/>
            <a:ext cx="12192000" cy="6858000"/>
          </a:xfrm>
          <a:prstGeom prst="rect">
            <a:avLst/>
          </a:prstGeom>
          <a:solidFill>
            <a:srgbClr val="C3B7CA"/>
          </a:solidFill>
        </p:spPr>
        <p:txBody>
          <a:bodyPr wrap="square" lIns="0" tIns="0" rIns="0" bIns="0" rtlCol="0">
            <a:spAutoFit/>
          </a:bodyPr>
          <a:lstStyle/>
          <a:p>
            <a:endParaRPr lang="da-DK" sz="2000" dirty="0" err="1"/>
          </a:p>
        </p:txBody>
      </p:sp>
      <p:pic>
        <p:nvPicPr>
          <p:cNvPr id="3" name="Billede 2">
            <a:extLst>
              <a:ext uri="{FF2B5EF4-FFF2-40B4-BE49-F238E27FC236}">
                <a16:creationId xmlns:a16="http://schemas.microsoft.com/office/drawing/2014/main" id="{0D32F400-1EAE-4EBD-A083-2B3CAE67E0E6}"/>
              </a:ext>
            </a:extLst>
          </p:cNvPr>
          <p:cNvPicPr>
            <a:picLocks noChangeAspect="1"/>
          </p:cNvPicPr>
          <p:nvPr/>
        </p:nvPicPr>
        <p:blipFill>
          <a:blip r:embed="rId3"/>
          <a:stretch>
            <a:fillRect/>
          </a:stretch>
        </p:blipFill>
        <p:spPr>
          <a:xfrm>
            <a:off x="1745593" y="1278318"/>
            <a:ext cx="8322967" cy="5248187"/>
          </a:xfrm>
          <a:prstGeom prst="rect">
            <a:avLst/>
          </a:prstGeom>
        </p:spPr>
      </p:pic>
      <p:sp>
        <p:nvSpPr>
          <p:cNvPr id="4" name="Tekstfelt 3">
            <a:extLst>
              <a:ext uri="{FF2B5EF4-FFF2-40B4-BE49-F238E27FC236}">
                <a16:creationId xmlns:a16="http://schemas.microsoft.com/office/drawing/2014/main" id="{C69A48D6-DE6E-49F5-BFDB-6F8B100F77A3}"/>
              </a:ext>
            </a:extLst>
          </p:cNvPr>
          <p:cNvSpPr txBox="1"/>
          <p:nvPr/>
        </p:nvSpPr>
        <p:spPr>
          <a:xfrm>
            <a:off x="853440" y="247238"/>
            <a:ext cx="10180320" cy="931322"/>
          </a:xfrm>
          <a:prstGeom prst="rect">
            <a:avLst/>
          </a:prstGeom>
          <a:noFill/>
        </p:spPr>
        <p:txBody>
          <a:bodyPr wrap="square" lIns="0" tIns="0" rIns="0" bIns="0" rtlCol="0">
            <a:spAutoFit/>
          </a:bodyPr>
          <a:lstStyle/>
          <a:p>
            <a:r>
              <a:rPr lang="da-DK" sz="3000" b="1" dirty="0">
                <a:solidFill>
                  <a:schemeClr val="bg2"/>
                </a:solidFill>
              </a:rPr>
              <a:t>Sådan husker vi alle pårørende ved borgerens indflytning</a:t>
            </a:r>
          </a:p>
        </p:txBody>
      </p:sp>
    </p:spTree>
    <p:extLst>
      <p:ext uri="{BB962C8B-B14F-4D97-AF65-F5344CB8AC3E}">
        <p14:creationId xmlns:p14="http://schemas.microsoft.com/office/powerpoint/2010/main" val="2642647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8ADD061-680C-4614-86E1-E42F638BD1DB}"/>
              </a:ext>
            </a:extLst>
          </p:cNvPr>
          <p:cNvSpPr>
            <a:spLocks noGrp="1"/>
          </p:cNvSpPr>
          <p:nvPr>
            <p:ph type="title"/>
          </p:nvPr>
        </p:nvSpPr>
        <p:spPr>
          <a:xfrm>
            <a:off x="432000" y="50634"/>
            <a:ext cx="9900720" cy="987813"/>
          </a:xfrm>
        </p:spPr>
        <p:txBody>
          <a:bodyPr/>
          <a:lstStyle/>
          <a:p>
            <a:r>
              <a:rPr lang="da-DK" sz="2800" dirty="0">
                <a:solidFill>
                  <a:schemeClr val="bg1"/>
                </a:solidFill>
              </a:rPr>
              <a:t>Tema 3</a:t>
            </a:r>
            <a:br>
              <a:rPr lang="da-DK" sz="2800" dirty="0">
                <a:solidFill>
                  <a:schemeClr val="bg1"/>
                </a:solidFill>
              </a:rPr>
            </a:br>
            <a:r>
              <a:rPr lang="da-DK" sz="2800" dirty="0">
                <a:solidFill>
                  <a:schemeClr val="bg1"/>
                </a:solidFill>
              </a:rPr>
              <a:t>Forventningsafstemning og rutiner</a:t>
            </a:r>
          </a:p>
        </p:txBody>
      </p:sp>
      <p:pic>
        <p:nvPicPr>
          <p:cNvPr id="7" name="Billede 6">
            <a:extLst>
              <a:ext uri="{FF2B5EF4-FFF2-40B4-BE49-F238E27FC236}">
                <a16:creationId xmlns:a16="http://schemas.microsoft.com/office/drawing/2014/main" id="{A2E53021-D1CE-4CCF-B7D7-710251D8E40B}"/>
              </a:ext>
            </a:extLst>
          </p:cNvPr>
          <p:cNvPicPr>
            <a:picLocks noChangeAspect="1"/>
          </p:cNvPicPr>
          <p:nvPr/>
        </p:nvPicPr>
        <p:blipFill>
          <a:blip r:embed="rId3"/>
          <a:stretch>
            <a:fillRect/>
          </a:stretch>
        </p:blipFill>
        <p:spPr>
          <a:xfrm>
            <a:off x="3813561" y="1568524"/>
            <a:ext cx="6903816" cy="4913300"/>
          </a:xfrm>
          <a:prstGeom prst="rect">
            <a:avLst/>
          </a:prstGeom>
        </p:spPr>
      </p:pic>
      <p:sp>
        <p:nvSpPr>
          <p:cNvPr id="8" name="Tekstfelt 7">
            <a:extLst>
              <a:ext uri="{FF2B5EF4-FFF2-40B4-BE49-F238E27FC236}">
                <a16:creationId xmlns:a16="http://schemas.microsoft.com/office/drawing/2014/main" id="{4ECEB0AF-3289-49E2-B3C8-E41E4461CD84}"/>
              </a:ext>
            </a:extLst>
          </p:cNvPr>
          <p:cNvSpPr txBox="1"/>
          <p:nvPr/>
        </p:nvSpPr>
        <p:spPr>
          <a:xfrm>
            <a:off x="335666" y="300942"/>
            <a:ext cx="7292050" cy="923330"/>
          </a:xfrm>
          <a:prstGeom prst="rect">
            <a:avLst/>
          </a:prstGeom>
          <a:noFill/>
        </p:spPr>
        <p:txBody>
          <a:bodyPr wrap="square" lIns="0" tIns="0" rIns="0" bIns="0" rtlCol="0">
            <a:spAutoFit/>
          </a:bodyPr>
          <a:lstStyle/>
          <a:p>
            <a:r>
              <a:rPr lang="da-DK" sz="3000" dirty="0">
                <a:solidFill>
                  <a:schemeClr val="bg2"/>
                </a:solidFill>
                <a:latin typeface="+mj-lt"/>
              </a:rPr>
              <a:t>TEMA 3</a:t>
            </a:r>
          </a:p>
          <a:p>
            <a:r>
              <a:rPr lang="da-DK" sz="3000" dirty="0">
                <a:solidFill>
                  <a:schemeClr val="bg2"/>
                </a:solidFill>
                <a:latin typeface="+mj-lt"/>
              </a:rPr>
              <a:t>Forventningsafstemning </a:t>
            </a:r>
          </a:p>
        </p:txBody>
      </p:sp>
    </p:spTree>
    <p:extLst>
      <p:ext uri="{BB962C8B-B14F-4D97-AF65-F5344CB8AC3E}">
        <p14:creationId xmlns:p14="http://schemas.microsoft.com/office/powerpoint/2010/main" val="4289758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86E655F-B5DA-4D17-9248-2443BFCAFDC7}"/>
              </a:ext>
            </a:extLst>
          </p:cNvPr>
          <p:cNvSpPr>
            <a:spLocks noGrp="1"/>
          </p:cNvSpPr>
          <p:nvPr>
            <p:ph type="title"/>
          </p:nvPr>
        </p:nvSpPr>
        <p:spPr>
          <a:xfrm>
            <a:off x="335280" y="632969"/>
            <a:ext cx="7071359" cy="1143580"/>
          </a:xfrm>
        </p:spPr>
        <p:txBody>
          <a:bodyPr/>
          <a:lstStyle/>
          <a:p>
            <a:r>
              <a:rPr lang="da-DK" dirty="0"/>
              <a:t>Introduktion: </a:t>
            </a:r>
            <a:br>
              <a:rPr lang="da-DK" dirty="0"/>
            </a:br>
            <a:r>
              <a:rPr lang="da-DK" dirty="0"/>
              <a:t>Forventningsafstemning – hvornår og hvordan?</a:t>
            </a:r>
            <a:br>
              <a:rPr lang="da-DK" dirty="0"/>
            </a:br>
            <a:br>
              <a:rPr lang="da-DK" dirty="0"/>
            </a:br>
            <a:br>
              <a:rPr lang="da-DK" dirty="0"/>
            </a:br>
            <a:endParaRPr lang="da-DK" dirty="0"/>
          </a:p>
        </p:txBody>
      </p:sp>
      <p:sp>
        <p:nvSpPr>
          <p:cNvPr id="2" name="Rektangel 1">
            <a:extLst>
              <a:ext uri="{FF2B5EF4-FFF2-40B4-BE49-F238E27FC236}">
                <a16:creationId xmlns:a16="http://schemas.microsoft.com/office/drawing/2014/main" id="{625136CB-D7D4-4462-A259-CA4A46702B03}"/>
              </a:ext>
            </a:extLst>
          </p:cNvPr>
          <p:cNvSpPr/>
          <p:nvPr/>
        </p:nvSpPr>
        <p:spPr>
          <a:xfrm>
            <a:off x="604519" y="1965960"/>
            <a:ext cx="5665652" cy="3269934"/>
          </a:xfrm>
          <a:prstGeom prst="rect">
            <a:avLst/>
          </a:prstGeom>
        </p:spPr>
        <p:txBody>
          <a:bodyPr wrap="square">
            <a:spAutoFit/>
          </a:bodyPr>
          <a:lstStyle/>
          <a:p>
            <a:pPr>
              <a:lnSpc>
                <a:spcPct val="150000"/>
              </a:lnSpc>
            </a:pPr>
            <a:endParaRPr lang="da-DK" sz="2000" b="1" dirty="0">
              <a:solidFill>
                <a:schemeClr val="bg2"/>
              </a:solidFill>
              <a:latin typeface="Raleway" panose="020B0604020202020204" charset="0"/>
            </a:endParaRPr>
          </a:p>
          <a:p>
            <a:pPr>
              <a:lnSpc>
                <a:spcPct val="150000"/>
              </a:lnSpc>
            </a:pPr>
            <a:r>
              <a:rPr lang="da-DK" sz="2000" b="1" dirty="0">
                <a:solidFill>
                  <a:schemeClr val="bg2"/>
                </a:solidFill>
                <a:latin typeface="Raleway" panose="020B0604020202020204" charset="0"/>
              </a:rPr>
              <a:t>Øvelse (tal sammen):</a:t>
            </a:r>
          </a:p>
          <a:p>
            <a:pPr>
              <a:lnSpc>
                <a:spcPct val="150000"/>
              </a:lnSpc>
            </a:pPr>
            <a:endParaRPr lang="da-DK" sz="2000" b="1" dirty="0">
              <a:solidFill>
                <a:schemeClr val="bg2"/>
              </a:solidFill>
              <a:latin typeface="Raleway" panose="020B0604020202020204" charset="0"/>
            </a:endParaRPr>
          </a:p>
          <a:p>
            <a:pPr>
              <a:lnSpc>
                <a:spcPct val="150000"/>
              </a:lnSpc>
            </a:pPr>
            <a:r>
              <a:rPr lang="da-DK" sz="2000" b="1" dirty="0">
                <a:solidFill>
                  <a:schemeClr val="bg2"/>
                </a:solidFill>
                <a:latin typeface="Raleway" panose="020B0604020202020204" charset="0"/>
              </a:rPr>
              <a:t>Hvad vil være vigtigst for dine nærmeste pårørende, hvis du fik brug for hjælp?</a:t>
            </a:r>
          </a:p>
          <a:p>
            <a:pPr>
              <a:lnSpc>
                <a:spcPct val="150000"/>
              </a:lnSpc>
            </a:pPr>
            <a:endParaRPr lang="da-DK" sz="2000" b="1" dirty="0">
              <a:solidFill>
                <a:schemeClr val="bg2"/>
              </a:solidFill>
              <a:latin typeface="Raleway" panose="020B0604020202020204" charset="0"/>
            </a:endParaRPr>
          </a:p>
          <a:p>
            <a:pPr>
              <a:lnSpc>
                <a:spcPct val="150000"/>
              </a:lnSpc>
            </a:pPr>
            <a:endParaRPr lang="da-DK" sz="2000" dirty="0">
              <a:solidFill>
                <a:schemeClr val="bg2"/>
              </a:solidFill>
              <a:latin typeface="Raleway" panose="020B0604020202020204" charset="0"/>
            </a:endParaRPr>
          </a:p>
        </p:txBody>
      </p:sp>
      <p:pic>
        <p:nvPicPr>
          <p:cNvPr id="12" name="Billede 11">
            <a:extLst>
              <a:ext uri="{FF2B5EF4-FFF2-40B4-BE49-F238E27FC236}">
                <a16:creationId xmlns:a16="http://schemas.microsoft.com/office/drawing/2014/main" id="{3E2B0BFD-813B-43F0-820C-2988B5DC0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115" y="1"/>
            <a:ext cx="4582886" cy="6874330"/>
          </a:xfrm>
          <a:prstGeom prst="rect">
            <a:avLst/>
          </a:prstGeom>
        </p:spPr>
      </p:pic>
    </p:spTree>
    <p:extLst>
      <p:ext uri="{BB962C8B-B14F-4D97-AF65-F5344CB8AC3E}">
        <p14:creationId xmlns:p14="http://schemas.microsoft.com/office/powerpoint/2010/main" val="3495520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7003242-D0BC-41BB-910B-5FB159F5330B}"/>
              </a:ext>
            </a:extLst>
          </p:cNvPr>
          <p:cNvSpPr>
            <a:spLocks noGrp="1"/>
          </p:cNvSpPr>
          <p:nvPr>
            <p:ph type="title"/>
          </p:nvPr>
        </p:nvSpPr>
        <p:spPr>
          <a:xfrm>
            <a:off x="233680" y="632970"/>
            <a:ext cx="11267440" cy="748790"/>
          </a:xfrm>
        </p:spPr>
        <p:txBody>
          <a:bodyPr/>
          <a:lstStyle/>
          <a:p>
            <a:r>
              <a:rPr lang="da-DK" dirty="0"/>
              <a:t>Det kan vi have fokus på i forventningsafstemningen </a:t>
            </a:r>
          </a:p>
        </p:txBody>
      </p:sp>
      <p:sp>
        <p:nvSpPr>
          <p:cNvPr id="5" name="Pladsholder til indhold 4">
            <a:extLst>
              <a:ext uri="{FF2B5EF4-FFF2-40B4-BE49-F238E27FC236}">
                <a16:creationId xmlns:a16="http://schemas.microsoft.com/office/drawing/2014/main" id="{9719AAB7-D64D-4E22-944C-51C598FFA5DC}"/>
              </a:ext>
            </a:extLst>
          </p:cNvPr>
          <p:cNvSpPr>
            <a:spLocks noGrp="1"/>
          </p:cNvSpPr>
          <p:nvPr>
            <p:ph idx="1"/>
          </p:nvPr>
        </p:nvSpPr>
        <p:spPr>
          <a:xfrm flipH="1">
            <a:off x="233680" y="1678842"/>
            <a:ext cx="6278880" cy="5537478"/>
          </a:xfrm>
          <a:prstGeom prst="rect">
            <a:avLst/>
          </a:prstGeom>
        </p:spPr>
        <p:txBody>
          <a:bodyPr wrap="square">
            <a:spAutoFit/>
          </a:bodyPr>
          <a:lstStyle/>
          <a:p>
            <a:pPr marL="0" indent="0">
              <a:lnSpc>
                <a:spcPct val="150000"/>
              </a:lnSpc>
              <a:buNone/>
            </a:pPr>
            <a:endParaRPr lang="da-DK" sz="1600" dirty="0">
              <a:solidFill>
                <a:schemeClr val="bg2"/>
              </a:solidFill>
              <a:latin typeface="Raleway" panose="020B0604020202020204" charset="0"/>
            </a:endParaRPr>
          </a:p>
          <a:p>
            <a:pPr marL="0" indent="0">
              <a:lnSpc>
                <a:spcPct val="150000"/>
              </a:lnSpc>
              <a:buNone/>
            </a:pPr>
            <a:r>
              <a:rPr lang="da-DK" sz="1600" dirty="0">
                <a:solidFill>
                  <a:schemeClr val="bg2"/>
                </a:solidFill>
                <a:latin typeface="Raleway" panose="020B0604020202020204" charset="0"/>
              </a:rPr>
              <a:t>Forventningsafstemning er nøglen til et godt samarbejde, og mange misforståelser kan undgås, når vi helt fra begyndelsen får sagt jeres forventninger og de muligheder, I har som medarbejdere for at leve op til dem, højt til hinanden. </a:t>
            </a:r>
          </a:p>
          <a:p>
            <a:pPr marL="0" indent="0">
              <a:lnSpc>
                <a:spcPct val="150000"/>
              </a:lnSpc>
              <a:buNone/>
            </a:pPr>
            <a:endParaRPr lang="da-DK" sz="1600" dirty="0">
              <a:solidFill>
                <a:schemeClr val="bg2"/>
              </a:solidFill>
              <a:latin typeface="Raleway" panose="020B0604020202020204" charset="0"/>
            </a:endParaRPr>
          </a:p>
          <a:p>
            <a:pPr marL="0" indent="0">
              <a:lnSpc>
                <a:spcPct val="150000"/>
              </a:lnSpc>
              <a:buNone/>
            </a:pPr>
            <a:r>
              <a:rPr lang="da-DK" sz="1600" dirty="0">
                <a:solidFill>
                  <a:schemeClr val="bg2"/>
                </a:solidFill>
              </a:rPr>
              <a:t>Forventningsafstemning handler både om relationer, men også om praktiske forhold.</a:t>
            </a:r>
            <a:r>
              <a:rPr lang="da-DK" sz="1600" dirty="0">
                <a:solidFill>
                  <a:schemeClr val="bg2"/>
                </a:solidFill>
                <a:latin typeface="Raleway" panose="020B0604020202020204" charset="0"/>
              </a:rPr>
              <a:t> P</a:t>
            </a:r>
            <a:r>
              <a:rPr lang="da-DK" sz="1600" dirty="0">
                <a:solidFill>
                  <a:schemeClr val="bg2"/>
                </a:solidFill>
              </a:rPr>
              <a:t>årørende har behov og ønsker, mens vi har nogle rammer og mål, som vi skal udfylde. Lyt først til de pårørende, og fortæl dernæst om muligheder og begrænsninger</a:t>
            </a:r>
          </a:p>
          <a:p>
            <a:pPr marL="0" indent="0">
              <a:lnSpc>
                <a:spcPct val="150000"/>
              </a:lnSpc>
              <a:buNone/>
            </a:pPr>
            <a:endParaRPr lang="da-DK" sz="1600" dirty="0">
              <a:solidFill>
                <a:schemeClr val="bg2"/>
              </a:solidFill>
              <a:latin typeface="Raleway" panose="020B0604020202020204" charset="0"/>
            </a:endParaRPr>
          </a:p>
          <a:p>
            <a:pPr marL="0" indent="0">
              <a:lnSpc>
                <a:spcPct val="150000"/>
              </a:lnSpc>
              <a:buNone/>
            </a:pPr>
            <a:endParaRPr lang="en-US" sz="1600" dirty="0">
              <a:solidFill>
                <a:schemeClr val="bg2"/>
              </a:solidFill>
            </a:endParaRPr>
          </a:p>
          <a:p>
            <a:pPr>
              <a:lnSpc>
                <a:spcPct val="150000"/>
              </a:lnSpc>
            </a:pPr>
            <a:endParaRPr lang="da-DK" sz="1600" dirty="0">
              <a:solidFill>
                <a:schemeClr val="bg2"/>
              </a:solidFill>
              <a:latin typeface="Raleway" panose="020B0604020202020204" charset="0"/>
            </a:endParaRPr>
          </a:p>
          <a:p>
            <a:pPr marL="0" indent="0">
              <a:lnSpc>
                <a:spcPct val="150000"/>
              </a:lnSpc>
              <a:buNone/>
            </a:pPr>
            <a:endParaRPr lang="da-DK" sz="1600" dirty="0">
              <a:solidFill>
                <a:schemeClr val="bg2"/>
              </a:solidFill>
              <a:latin typeface="Raleway" panose="020B0604020202020204" charset="0"/>
            </a:endParaRPr>
          </a:p>
          <a:p>
            <a:pPr marL="0" indent="0">
              <a:lnSpc>
                <a:spcPct val="150000"/>
              </a:lnSpc>
              <a:buNone/>
            </a:pPr>
            <a:endParaRPr lang="da-DK" sz="1800" b="1" dirty="0">
              <a:solidFill>
                <a:schemeClr val="bg2">
                  <a:lumMod val="40000"/>
                  <a:lumOff val="60000"/>
                </a:schemeClr>
              </a:solidFill>
              <a:latin typeface="Raleway" panose="020B0604020202020204" charset="0"/>
            </a:endParaRPr>
          </a:p>
        </p:txBody>
      </p:sp>
      <p:pic>
        <p:nvPicPr>
          <p:cNvPr id="2" name="Billede 1">
            <a:extLst>
              <a:ext uri="{FF2B5EF4-FFF2-40B4-BE49-F238E27FC236}">
                <a16:creationId xmlns:a16="http://schemas.microsoft.com/office/drawing/2014/main" id="{B2EC90BB-1A04-41A5-A106-379F2A8E12F9}"/>
              </a:ext>
            </a:extLst>
          </p:cNvPr>
          <p:cNvPicPr>
            <a:picLocks noChangeAspect="1"/>
          </p:cNvPicPr>
          <p:nvPr/>
        </p:nvPicPr>
        <p:blipFill>
          <a:blip r:embed="rId3"/>
          <a:stretch>
            <a:fillRect/>
          </a:stretch>
        </p:blipFill>
        <p:spPr>
          <a:xfrm>
            <a:off x="6598716" y="2553194"/>
            <a:ext cx="5359604" cy="2416497"/>
          </a:xfrm>
          <a:prstGeom prst="rect">
            <a:avLst/>
          </a:prstGeom>
        </p:spPr>
      </p:pic>
    </p:spTree>
    <p:extLst>
      <p:ext uri="{BB962C8B-B14F-4D97-AF65-F5344CB8AC3E}">
        <p14:creationId xmlns:p14="http://schemas.microsoft.com/office/powerpoint/2010/main" val="1033855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361402B-9B91-4C47-BCB5-215F3F90FC79}"/>
              </a:ext>
            </a:extLst>
          </p:cNvPr>
          <p:cNvSpPr/>
          <p:nvPr/>
        </p:nvSpPr>
        <p:spPr>
          <a:xfrm>
            <a:off x="0" y="0"/>
            <a:ext cx="56461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Tekstfelt 8">
            <a:extLst>
              <a:ext uri="{FF2B5EF4-FFF2-40B4-BE49-F238E27FC236}">
                <a16:creationId xmlns:a16="http://schemas.microsoft.com/office/drawing/2014/main" id="{E6C4D0D1-3411-4DAD-929B-C4B19DA1C697}"/>
              </a:ext>
            </a:extLst>
          </p:cNvPr>
          <p:cNvSpPr txBox="1"/>
          <p:nvPr/>
        </p:nvSpPr>
        <p:spPr>
          <a:xfrm>
            <a:off x="121920" y="55494"/>
            <a:ext cx="2875280" cy="307777"/>
          </a:xfrm>
          <a:prstGeom prst="rect">
            <a:avLst/>
          </a:prstGeom>
          <a:noFill/>
        </p:spPr>
        <p:txBody>
          <a:bodyPr wrap="square" lIns="0" tIns="0" rIns="0" bIns="0" rtlCol="0">
            <a:spAutoFit/>
          </a:bodyPr>
          <a:lstStyle/>
          <a:p>
            <a:r>
              <a:rPr lang="da-DK" sz="2000" dirty="0">
                <a:solidFill>
                  <a:schemeClr val="bg1"/>
                </a:solidFill>
              </a:rPr>
              <a:t>l</a:t>
            </a:r>
          </a:p>
        </p:txBody>
      </p:sp>
      <p:pic>
        <p:nvPicPr>
          <p:cNvPr id="10" name="Billede 9">
            <a:extLst>
              <a:ext uri="{FF2B5EF4-FFF2-40B4-BE49-F238E27FC236}">
                <a16:creationId xmlns:a16="http://schemas.microsoft.com/office/drawing/2014/main" id="{D2F456F1-6DEA-4D09-AE66-71D26AD4581F}"/>
              </a:ext>
            </a:extLst>
          </p:cNvPr>
          <p:cNvPicPr>
            <a:picLocks noChangeAspect="1"/>
          </p:cNvPicPr>
          <p:nvPr/>
        </p:nvPicPr>
        <p:blipFill>
          <a:blip r:embed="rId3"/>
          <a:stretch>
            <a:fillRect/>
          </a:stretch>
        </p:blipFill>
        <p:spPr>
          <a:xfrm>
            <a:off x="0" y="1"/>
            <a:ext cx="5291191" cy="6862268"/>
          </a:xfrm>
          <a:prstGeom prst="rect">
            <a:avLst/>
          </a:prstGeom>
        </p:spPr>
      </p:pic>
      <p:pic>
        <p:nvPicPr>
          <p:cNvPr id="12" name="Billede 11">
            <a:extLst>
              <a:ext uri="{FF2B5EF4-FFF2-40B4-BE49-F238E27FC236}">
                <a16:creationId xmlns:a16="http://schemas.microsoft.com/office/drawing/2014/main" id="{AFF84814-8671-4251-BF08-54FEB5CFA54B}"/>
              </a:ext>
            </a:extLst>
          </p:cNvPr>
          <p:cNvPicPr>
            <a:picLocks noChangeAspect="1"/>
          </p:cNvPicPr>
          <p:nvPr/>
        </p:nvPicPr>
        <p:blipFill>
          <a:blip r:embed="rId4"/>
          <a:stretch>
            <a:fillRect/>
          </a:stretch>
        </p:blipFill>
        <p:spPr>
          <a:xfrm>
            <a:off x="5753936" y="936291"/>
            <a:ext cx="6211167" cy="4782217"/>
          </a:xfrm>
          <a:prstGeom prst="rect">
            <a:avLst/>
          </a:prstGeom>
        </p:spPr>
      </p:pic>
    </p:spTree>
    <p:extLst>
      <p:ext uri="{BB962C8B-B14F-4D97-AF65-F5344CB8AC3E}">
        <p14:creationId xmlns:p14="http://schemas.microsoft.com/office/powerpoint/2010/main" val="579032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3E85ED6-B54B-414A-A3FA-CD1B83EC3EA2}"/>
              </a:ext>
            </a:extLst>
          </p:cNvPr>
          <p:cNvSpPr/>
          <p:nvPr/>
        </p:nvSpPr>
        <p:spPr>
          <a:xfrm>
            <a:off x="6908800" y="0"/>
            <a:ext cx="52832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6" name="Tekstfelt 5">
            <a:extLst>
              <a:ext uri="{FF2B5EF4-FFF2-40B4-BE49-F238E27FC236}">
                <a16:creationId xmlns:a16="http://schemas.microsoft.com/office/drawing/2014/main" id="{2A1F06B3-2033-413E-9400-43B18DDF786D}"/>
              </a:ext>
            </a:extLst>
          </p:cNvPr>
          <p:cNvSpPr txBox="1"/>
          <p:nvPr/>
        </p:nvSpPr>
        <p:spPr>
          <a:xfrm>
            <a:off x="7081520" y="486137"/>
            <a:ext cx="4775200" cy="1231106"/>
          </a:xfrm>
          <a:prstGeom prst="rect">
            <a:avLst/>
          </a:prstGeom>
          <a:noFill/>
        </p:spPr>
        <p:txBody>
          <a:bodyPr wrap="square" lIns="0" tIns="0" rIns="0" bIns="0" rtlCol="0">
            <a:spAutoFit/>
          </a:bodyPr>
          <a:lstStyle/>
          <a:p>
            <a:r>
              <a:rPr lang="da-DK" sz="2000" dirty="0">
                <a:solidFill>
                  <a:schemeClr val="bg1"/>
                </a:solidFill>
              </a:rPr>
              <a:t>Se filmen ”Forberedelse på forandring” sammen </a:t>
            </a:r>
            <a:r>
              <a:rPr lang="da-DK" sz="2000" dirty="0">
                <a:solidFill>
                  <a:schemeClr val="bg1"/>
                </a:solidFill>
                <a:hlinkClick r:id="rId3"/>
              </a:rPr>
              <a:t>her</a:t>
            </a:r>
            <a:r>
              <a:rPr lang="da-DK" sz="2000" dirty="0">
                <a:solidFill>
                  <a:schemeClr val="bg1"/>
                </a:solidFill>
              </a:rPr>
              <a:t> og tal om, hvad I gør hos jer for at forventningsafstemme med pårørende og forberede på forandring</a:t>
            </a:r>
          </a:p>
        </p:txBody>
      </p:sp>
      <p:sp>
        <p:nvSpPr>
          <p:cNvPr id="7" name="Tekstfelt 6">
            <a:extLst>
              <a:ext uri="{FF2B5EF4-FFF2-40B4-BE49-F238E27FC236}">
                <a16:creationId xmlns:a16="http://schemas.microsoft.com/office/drawing/2014/main" id="{32B6A19F-9818-4356-A045-A7AB45D62A76}"/>
              </a:ext>
            </a:extLst>
          </p:cNvPr>
          <p:cNvSpPr txBox="1"/>
          <p:nvPr/>
        </p:nvSpPr>
        <p:spPr>
          <a:xfrm>
            <a:off x="365760" y="579120"/>
            <a:ext cx="6136640" cy="6047809"/>
          </a:xfrm>
          <a:prstGeom prst="rect">
            <a:avLst/>
          </a:prstGeom>
          <a:noFill/>
        </p:spPr>
        <p:txBody>
          <a:bodyPr wrap="square" lIns="0" tIns="0" rIns="0" bIns="0" rtlCol="0">
            <a:spAutoFit/>
          </a:bodyPr>
          <a:lstStyle/>
          <a:p>
            <a:r>
              <a:rPr lang="da-DK" sz="3000" b="1" dirty="0">
                <a:solidFill>
                  <a:schemeClr val="bg2"/>
                </a:solidFill>
              </a:rPr>
              <a:t>Forventningsafstemning skal ske løbende</a:t>
            </a:r>
          </a:p>
          <a:p>
            <a:endParaRPr lang="da-DK" sz="3000" b="1" dirty="0">
              <a:solidFill>
                <a:schemeClr val="bg2"/>
              </a:solidFill>
            </a:endParaRPr>
          </a:p>
          <a:p>
            <a:endParaRPr lang="da-DK" sz="3000" b="1" dirty="0">
              <a:solidFill>
                <a:schemeClr val="bg2"/>
              </a:solidFill>
            </a:endParaRPr>
          </a:p>
          <a:p>
            <a:pPr>
              <a:lnSpc>
                <a:spcPct val="150000"/>
              </a:lnSpc>
            </a:pPr>
            <a:r>
              <a:rPr lang="da-DK" dirty="0">
                <a:solidFill>
                  <a:schemeClr val="bg2"/>
                </a:solidFill>
                <a:latin typeface="Raleway" panose="020B0604020202020204" charset="0"/>
              </a:rPr>
              <a:t>Pårørendes behov ændrer sig ofte over tid, hvis fx borgerens tilstand ændrer sig. Det er derfor vigtigt, at vi er i løbende dialog med de pårørende om borgerens situation og pårørendes forventninger.  Hav særligt fokus på pårørende i borgerens overgange. </a:t>
            </a:r>
          </a:p>
          <a:p>
            <a:pPr>
              <a:lnSpc>
                <a:spcPct val="150000"/>
              </a:lnSpc>
            </a:pPr>
            <a:r>
              <a:rPr lang="da-DK" sz="3200" b="1" dirty="0">
                <a:solidFill>
                  <a:schemeClr val="bg2"/>
                </a:solidFill>
                <a:latin typeface="Raleway" panose="020B0604020202020204" charset="0"/>
              </a:rPr>
              <a:t> </a:t>
            </a:r>
            <a:endParaRPr lang="da-DK" sz="3200" dirty="0">
              <a:solidFill>
                <a:schemeClr val="bg2"/>
              </a:solidFill>
              <a:latin typeface="Raleway" panose="020B0604020202020204" charset="0"/>
            </a:endParaRPr>
          </a:p>
          <a:p>
            <a:endParaRPr lang="da-DK" sz="3000" b="1" dirty="0">
              <a:solidFill>
                <a:schemeClr val="bg2"/>
              </a:solidFill>
            </a:endParaRPr>
          </a:p>
          <a:p>
            <a:endParaRPr lang="da-DK" sz="3000" b="1" dirty="0">
              <a:solidFill>
                <a:schemeClr val="bg2"/>
              </a:solidFill>
            </a:endParaRPr>
          </a:p>
          <a:p>
            <a:endParaRPr lang="da-DK" sz="3000" b="1" dirty="0">
              <a:solidFill>
                <a:schemeClr val="bg2"/>
              </a:solidFill>
            </a:endParaRPr>
          </a:p>
        </p:txBody>
      </p:sp>
      <p:sp>
        <p:nvSpPr>
          <p:cNvPr id="8" name="Tekstfelt 7">
            <a:extLst>
              <a:ext uri="{FF2B5EF4-FFF2-40B4-BE49-F238E27FC236}">
                <a16:creationId xmlns:a16="http://schemas.microsoft.com/office/drawing/2014/main" id="{B97B096D-8A72-4D12-A7F9-3F3A5A3EF6A6}"/>
              </a:ext>
            </a:extLst>
          </p:cNvPr>
          <p:cNvSpPr txBox="1"/>
          <p:nvPr/>
        </p:nvSpPr>
        <p:spPr>
          <a:xfrm>
            <a:off x="193040" y="1656080"/>
            <a:ext cx="6482080" cy="615553"/>
          </a:xfrm>
          <a:prstGeom prst="rect">
            <a:avLst/>
          </a:prstGeom>
          <a:noFill/>
        </p:spPr>
        <p:txBody>
          <a:bodyPr wrap="square" lIns="0" tIns="0" rIns="0" bIns="0" rtlCol="0">
            <a:spAutoFit/>
          </a:bodyPr>
          <a:lstStyle/>
          <a:p>
            <a:endParaRPr lang="da-DK" sz="2000" dirty="0">
              <a:solidFill>
                <a:schemeClr val="bg2"/>
              </a:solidFill>
            </a:endParaRPr>
          </a:p>
          <a:p>
            <a:pPr marL="342900" indent="-342900">
              <a:buFont typeface="Arial" panose="020B0604020202020204" pitchFamily="34" charset="0"/>
              <a:buChar char="•"/>
            </a:pPr>
            <a:endParaRPr lang="da-DK" sz="2000" dirty="0"/>
          </a:p>
        </p:txBody>
      </p:sp>
      <p:pic>
        <p:nvPicPr>
          <p:cNvPr id="3" name="Billede 2">
            <a:extLst>
              <a:ext uri="{FF2B5EF4-FFF2-40B4-BE49-F238E27FC236}">
                <a16:creationId xmlns:a16="http://schemas.microsoft.com/office/drawing/2014/main" id="{CF67165E-B28C-4DF3-A41B-6D3A2D05B35A}"/>
              </a:ext>
            </a:extLst>
          </p:cNvPr>
          <p:cNvPicPr>
            <a:picLocks noChangeAspect="1"/>
          </p:cNvPicPr>
          <p:nvPr/>
        </p:nvPicPr>
        <p:blipFill>
          <a:blip r:embed="rId4"/>
          <a:stretch>
            <a:fillRect/>
          </a:stretch>
        </p:blipFill>
        <p:spPr>
          <a:xfrm>
            <a:off x="7081520" y="2109690"/>
            <a:ext cx="4815941" cy="2638619"/>
          </a:xfrm>
          <a:prstGeom prst="rect">
            <a:avLst/>
          </a:prstGeom>
        </p:spPr>
      </p:pic>
    </p:spTree>
    <p:extLst>
      <p:ext uri="{BB962C8B-B14F-4D97-AF65-F5344CB8AC3E}">
        <p14:creationId xmlns:p14="http://schemas.microsoft.com/office/powerpoint/2010/main" val="1558017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DE6A8A2B-46FD-4E38-8765-F4A122AE3871}"/>
              </a:ext>
            </a:extLst>
          </p:cNvPr>
          <p:cNvSpPr txBox="1"/>
          <p:nvPr/>
        </p:nvSpPr>
        <p:spPr>
          <a:xfrm>
            <a:off x="-81280" y="0"/>
            <a:ext cx="12273280" cy="6858000"/>
          </a:xfrm>
          <a:prstGeom prst="rect">
            <a:avLst/>
          </a:prstGeom>
          <a:solidFill>
            <a:srgbClr val="C3B7CA"/>
          </a:solidFill>
        </p:spPr>
        <p:txBody>
          <a:bodyPr wrap="square" lIns="0" tIns="0" rIns="0" bIns="0" rtlCol="0">
            <a:spAutoFit/>
          </a:bodyPr>
          <a:lstStyle/>
          <a:p>
            <a:endParaRPr lang="da-DK" sz="2000" dirty="0" err="1"/>
          </a:p>
        </p:txBody>
      </p:sp>
      <p:pic>
        <p:nvPicPr>
          <p:cNvPr id="7" name="Grafik 6">
            <a:extLst>
              <a:ext uri="{FF2B5EF4-FFF2-40B4-BE49-F238E27FC236}">
                <a16:creationId xmlns:a16="http://schemas.microsoft.com/office/drawing/2014/main" id="{A9FB0635-46D8-44DF-A5F2-EFF71FF11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8607" y="2491809"/>
            <a:ext cx="6280787" cy="3270640"/>
          </a:xfrm>
          <a:prstGeom prst="rect">
            <a:avLst/>
          </a:prstGeom>
        </p:spPr>
      </p:pic>
      <p:sp>
        <p:nvSpPr>
          <p:cNvPr id="8" name="Titel 3">
            <a:extLst>
              <a:ext uri="{FF2B5EF4-FFF2-40B4-BE49-F238E27FC236}">
                <a16:creationId xmlns:a16="http://schemas.microsoft.com/office/drawing/2014/main" id="{B9A58707-685A-408F-87F2-150BB3F9B55A}"/>
              </a:ext>
            </a:extLst>
          </p:cNvPr>
          <p:cNvSpPr>
            <a:spLocks noGrp="1"/>
          </p:cNvSpPr>
          <p:nvPr>
            <p:ph type="title"/>
          </p:nvPr>
        </p:nvSpPr>
        <p:spPr>
          <a:xfrm>
            <a:off x="253096" y="312929"/>
            <a:ext cx="10978784" cy="1267831"/>
          </a:xfrm>
        </p:spPr>
        <p:txBody>
          <a:bodyPr/>
          <a:lstStyle/>
          <a:p>
            <a:r>
              <a:rPr lang="da-DK" dirty="0">
                <a:solidFill>
                  <a:srgbClr val="5C2551"/>
                </a:solidFill>
              </a:rPr>
              <a:t>Tema 4</a:t>
            </a:r>
            <a:br>
              <a:rPr lang="da-DK" dirty="0">
                <a:solidFill>
                  <a:srgbClr val="5C2551"/>
                </a:solidFill>
              </a:rPr>
            </a:br>
            <a:r>
              <a:rPr lang="da-DK" dirty="0">
                <a:solidFill>
                  <a:srgbClr val="5C2551"/>
                </a:solidFill>
              </a:rPr>
              <a:t>Sådan er reglerne for samarbejde med pårørende </a:t>
            </a:r>
            <a:endParaRPr lang="da-DK" dirty="0"/>
          </a:p>
        </p:txBody>
      </p:sp>
    </p:spTree>
    <p:extLst>
      <p:ext uri="{BB962C8B-B14F-4D97-AF65-F5344CB8AC3E}">
        <p14:creationId xmlns:p14="http://schemas.microsoft.com/office/powerpoint/2010/main" val="1581140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7B4257E7-4656-4878-AA02-BC658322F7D0}"/>
              </a:ext>
            </a:extLst>
          </p:cNvPr>
          <p:cNvSpPr txBox="1"/>
          <p:nvPr/>
        </p:nvSpPr>
        <p:spPr>
          <a:xfrm>
            <a:off x="-81280" y="0"/>
            <a:ext cx="12273280" cy="6858000"/>
          </a:xfrm>
          <a:prstGeom prst="rect">
            <a:avLst/>
          </a:prstGeom>
          <a:solidFill>
            <a:srgbClr val="C3B7CA"/>
          </a:solidFill>
        </p:spPr>
        <p:txBody>
          <a:bodyPr wrap="square" lIns="0" tIns="0" rIns="0" bIns="0" rtlCol="0">
            <a:spAutoFit/>
          </a:bodyPr>
          <a:lstStyle/>
          <a:p>
            <a:endParaRPr lang="da-DK" sz="2000" dirty="0" err="1"/>
          </a:p>
        </p:txBody>
      </p:sp>
      <p:sp>
        <p:nvSpPr>
          <p:cNvPr id="2" name="Titel 1">
            <a:extLst>
              <a:ext uri="{FF2B5EF4-FFF2-40B4-BE49-F238E27FC236}">
                <a16:creationId xmlns:a16="http://schemas.microsoft.com/office/drawing/2014/main" id="{44287340-11DF-A245-B557-BD7784EA2F3E}"/>
              </a:ext>
            </a:extLst>
          </p:cNvPr>
          <p:cNvSpPr>
            <a:spLocks noGrp="1"/>
          </p:cNvSpPr>
          <p:nvPr>
            <p:ph type="title"/>
          </p:nvPr>
        </p:nvSpPr>
        <p:spPr>
          <a:xfrm>
            <a:off x="339659" y="289368"/>
            <a:ext cx="11639560" cy="925975"/>
          </a:xfrm>
        </p:spPr>
        <p:txBody>
          <a:bodyPr/>
          <a:lstStyle/>
          <a:p>
            <a:r>
              <a:rPr lang="da-DK" sz="4000" dirty="0"/>
              <a:t>Introduktion: Hvad må vi i forhold til de pårørende?</a:t>
            </a:r>
          </a:p>
        </p:txBody>
      </p:sp>
      <p:sp>
        <p:nvSpPr>
          <p:cNvPr id="3" name="Pladsholder til indhold 2">
            <a:extLst>
              <a:ext uri="{FF2B5EF4-FFF2-40B4-BE49-F238E27FC236}">
                <a16:creationId xmlns:a16="http://schemas.microsoft.com/office/drawing/2014/main" id="{8080F564-E628-1241-B667-28D3764C2456}"/>
              </a:ext>
            </a:extLst>
          </p:cNvPr>
          <p:cNvSpPr>
            <a:spLocks noGrp="1"/>
          </p:cNvSpPr>
          <p:nvPr>
            <p:ph idx="1"/>
          </p:nvPr>
        </p:nvSpPr>
        <p:spPr>
          <a:xfrm>
            <a:off x="339658" y="1432560"/>
            <a:ext cx="6193221" cy="5136072"/>
          </a:xfrm>
        </p:spPr>
        <p:txBody>
          <a:bodyPr/>
          <a:lstStyle/>
          <a:p>
            <a:r>
              <a:rPr lang="da-DK" sz="1800" b="1" dirty="0">
                <a:solidFill>
                  <a:schemeClr val="bg2"/>
                </a:solidFill>
              </a:rPr>
              <a:t> Vi må altid lytte til de pårørende</a:t>
            </a:r>
          </a:p>
          <a:p>
            <a:pPr>
              <a:buFont typeface="Arial" panose="020B0604020202020204" pitchFamily="34" charset="0"/>
              <a:buChar char="•"/>
            </a:pPr>
            <a:endParaRPr lang="da-DK" sz="1800" b="1" dirty="0">
              <a:solidFill>
                <a:schemeClr val="bg2"/>
              </a:solidFill>
            </a:endParaRPr>
          </a:p>
          <a:p>
            <a:pPr>
              <a:buFont typeface="Arial" panose="020B0604020202020204" pitchFamily="34" charset="0"/>
              <a:buChar char="•"/>
            </a:pPr>
            <a:r>
              <a:rPr lang="da-DK" sz="1800" b="1" dirty="0">
                <a:solidFill>
                  <a:schemeClr val="bg2"/>
                </a:solidFill>
              </a:rPr>
              <a:t>Vi må altid tale med pårørende om </a:t>
            </a:r>
            <a:r>
              <a:rPr lang="da-DK" sz="1800" dirty="0">
                <a:solidFill>
                  <a:schemeClr val="bg2"/>
                </a:solidFill>
              </a:rPr>
              <a:t>generelle forhold vedrørende fx borgerens type af sygdom, medicin og behandling samt om vilkårene for vores eget arbejde uden at overtræde tavshedspligten. Så længe vi ikke taler konkret om en borger, må vi gerne oplyse pårørende om de fleste ting – også forholdene på plejehjemmet og de rammer og muligheder, vi har som medarbejdere. </a:t>
            </a:r>
          </a:p>
          <a:p>
            <a:pPr marL="0" indent="0">
              <a:buNone/>
            </a:pPr>
            <a:endParaRPr lang="da-DK" sz="1800" dirty="0"/>
          </a:p>
          <a:p>
            <a:pPr>
              <a:buFont typeface="Arial" panose="020B0604020202020204" pitchFamily="34" charset="0"/>
              <a:buChar char="•"/>
            </a:pPr>
            <a:r>
              <a:rPr lang="da-DK" sz="1800" b="1" dirty="0">
                <a:solidFill>
                  <a:schemeClr val="bg2"/>
                </a:solidFill>
              </a:rPr>
              <a:t>Vi skal huske altid at spørge borgeren og få skriftligt samtykke, </a:t>
            </a:r>
            <a:r>
              <a:rPr lang="da-DK" sz="1800" dirty="0">
                <a:solidFill>
                  <a:schemeClr val="bg2"/>
                </a:solidFill>
              </a:rPr>
              <a:t>inden vi taler med pårørende om borgerens situation og helbred. </a:t>
            </a:r>
          </a:p>
          <a:p>
            <a:pPr>
              <a:buFont typeface="Arial" panose="020B0604020202020204" pitchFamily="34" charset="0"/>
              <a:buChar char="•"/>
            </a:pPr>
            <a:endParaRPr lang="da-DK" sz="1800" dirty="0">
              <a:solidFill>
                <a:schemeClr val="bg2"/>
              </a:solidFill>
            </a:endParaRPr>
          </a:p>
          <a:p>
            <a:pPr>
              <a:buFont typeface="Arial" panose="020B0604020202020204" pitchFamily="34" charset="0"/>
              <a:buChar char="•"/>
            </a:pPr>
            <a:r>
              <a:rPr lang="da-DK" sz="1800" b="1" dirty="0">
                <a:solidFill>
                  <a:schemeClr val="bg2"/>
                </a:solidFill>
              </a:rPr>
              <a:t>Sørg for at forventningsafstemme </a:t>
            </a:r>
            <a:r>
              <a:rPr lang="da-DK" sz="1800" dirty="0">
                <a:solidFill>
                  <a:schemeClr val="bg2"/>
                </a:solidFill>
              </a:rPr>
              <a:t>så hurtigt som muligt i forløbet, om </a:t>
            </a:r>
            <a:r>
              <a:rPr lang="da-DK" sz="1800" u="sng" dirty="0">
                <a:solidFill>
                  <a:schemeClr val="bg2"/>
                </a:solidFill>
              </a:rPr>
              <a:t>hvad, hvornår og hvordan </a:t>
            </a:r>
            <a:r>
              <a:rPr lang="da-DK" sz="1800" dirty="0">
                <a:solidFill>
                  <a:schemeClr val="bg2"/>
                </a:solidFill>
              </a:rPr>
              <a:t>borgeren ønsker, at de pårørende skal underrettes. </a:t>
            </a:r>
          </a:p>
          <a:p>
            <a:pPr marL="0" indent="0">
              <a:buNone/>
            </a:pPr>
            <a:endParaRPr lang="da-DK" dirty="0"/>
          </a:p>
          <a:p>
            <a:pPr marL="0" indent="0">
              <a:buNone/>
            </a:pPr>
            <a:endParaRPr lang="da-DK" dirty="0"/>
          </a:p>
          <a:p>
            <a:pPr marL="0" indent="0">
              <a:buNone/>
            </a:pPr>
            <a:endParaRPr lang="da-DK" dirty="0"/>
          </a:p>
        </p:txBody>
      </p:sp>
      <p:pic>
        <p:nvPicPr>
          <p:cNvPr id="6" name="Billede 5">
            <a:extLst>
              <a:ext uri="{FF2B5EF4-FFF2-40B4-BE49-F238E27FC236}">
                <a16:creationId xmlns:a16="http://schemas.microsoft.com/office/drawing/2014/main" id="{5B0DC2BA-9C5F-47EA-A05F-C65085717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351" y="2323108"/>
            <a:ext cx="5588177" cy="2211783"/>
          </a:xfrm>
          <a:prstGeom prst="rect">
            <a:avLst/>
          </a:prstGeom>
        </p:spPr>
      </p:pic>
    </p:spTree>
    <p:extLst>
      <p:ext uri="{BB962C8B-B14F-4D97-AF65-F5344CB8AC3E}">
        <p14:creationId xmlns:p14="http://schemas.microsoft.com/office/powerpoint/2010/main" val="4035016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DE6A8A2B-46FD-4E38-8765-F4A122AE3871}"/>
              </a:ext>
            </a:extLst>
          </p:cNvPr>
          <p:cNvSpPr txBox="1"/>
          <p:nvPr/>
        </p:nvSpPr>
        <p:spPr>
          <a:xfrm>
            <a:off x="5474826" y="0"/>
            <a:ext cx="6717174" cy="6858000"/>
          </a:xfrm>
          <a:prstGeom prst="rect">
            <a:avLst/>
          </a:prstGeom>
          <a:solidFill>
            <a:srgbClr val="C3B7CA"/>
          </a:solidFill>
        </p:spPr>
        <p:txBody>
          <a:bodyPr wrap="square" lIns="0" tIns="0" rIns="0" bIns="0" rtlCol="0">
            <a:spAutoFit/>
          </a:bodyPr>
          <a:lstStyle/>
          <a:p>
            <a:endParaRPr lang="da-DK" sz="2000" dirty="0" err="1"/>
          </a:p>
        </p:txBody>
      </p:sp>
      <p:sp>
        <p:nvSpPr>
          <p:cNvPr id="11" name="Tekstfelt 10">
            <a:extLst>
              <a:ext uri="{FF2B5EF4-FFF2-40B4-BE49-F238E27FC236}">
                <a16:creationId xmlns:a16="http://schemas.microsoft.com/office/drawing/2014/main" id="{52472E7C-1C08-4722-B1CF-660FF0E07FC2}"/>
              </a:ext>
            </a:extLst>
          </p:cNvPr>
          <p:cNvSpPr txBox="1"/>
          <p:nvPr/>
        </p:nvSpPr>
        <p:spPr>
          <a:xfrm>
            <a:off x="7616142" y="868101"/>
            <a:ext cx="3761772" cy="5232202"/>
          </a:xfrm>
          <a:prstGeom prst="rect">
            <a:avLst/>
          </a:prstGeom>
          <a:noFill/>
        </p:spPr>
        <p:txBody>
          <a:bodyPr wrap="square" lIns="0" tIns="0" rIns="0" bIns="0" rtlCol="0">
            <a:spAutoFit/>
          </a:bodyPr>
          <a:lstStyle/>
          <a:p>
            <a:r>
              <a:rPr lang="da-DK" sz="2000" dirty="0">
                <a:solidFill>
                  <a:schemeClr val="bg2"/>
                </a:solidFill>
              </a:rPr>
              <a:t>Refleksionsspørgsmål</a:t>
            </a:r>
          </a:p>
          <a:p>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Hvilke overvejelser ville du gøre dig i den situation?</a:t>
            </a:r>
          </a:p>
          <a:p>
            <a:pPr marL="342900" indent="-342900">
              <a:buFont typeface="Arial" panose="020B0604020202020204" pitchFamily="34" charset="0"/>
              <a:buChar char="•"/>
            </a:pPr>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Hvad må du fortælle datteren?</a:t>
            </a:r>
          </a:p>
          <a:p>
            <a:pPr marL="342900" indent="-342900">
              <a:buFont typeface="Arial" panose="020B0604020202020204" pitchFamily="34" charset="0"/>
              <a:buChar char="•"/>
            </a:pPr>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Hvordan ville du skabe et trygt samarbejde med mor og datter?</a:t>
            </a:r>
          </a:p>
          <a:p>
            <a:pPr marL="342900" indent="-342900">
              <a:buFont typeface="Arial" panose="020B0604020202020204" pitchFamily="34" charset="0"/>
              <a:buChar char="•"/>
            </a:pPr>
            <a:endParaRPr lang="da-DK" sz="2000" dirty="0">
              <a:solidFill>
                <a:schemeClr val="bg2"/>
              </a:solidFill>
            </a:endParaRPr>
          </a:p>
          <a:p>
            <a:pPr marL="342900" indent="-342900">
              <a:buFont typeface="Arial" panose="020B0604020202020204" pitchFamily="34" charset="0"/>
              <a:buChar char="•"/>
            </a:pPr>
            <a:r>
              <a:rPr lang="da-DK" sz="2000" dirty="0">
                <a:solidFill>
                  <a:schemeClr val="bg2"/>
                </a:solidFill>
              </a:rPr>
              <a:t>Hvordan ville samtalen forløbe, hvis du skulle afvise en pårørendes ønske om information vedrørende en kollega?</a:t>
            </a:r>
          </a:p>
        </p:txBody>
      </p:sp>
      <p:pic>
        <p:nvPicPr>
          <p:cNvPr id="2" name="Billede 1">
            <a:extLst>
              <a:ext uri="{FF2B5EF4-FFF2-40B4-BE49-F238E27FC236}">
                <a16:creationId xmlns:a16="http://schemas.microsoft.com/office/drawing/2014/main" id="{33C5A2F6-8CFA-4288-9942-C4DF7965C360}"/>
              </a:ext>
            </a:extLst>
          </p:cNvPr>
          <p:cNvPicPr>
            <a:picLocks noChangeAspect="1"/>
          </p:cNvPicPr>
          <p:nvPr/>
        </p:nvPicPr>
        <p:blipFill>
          <a:blip r:embed="rId3"/>
          <a:stretch>
            <a:fillRect/>
          </a:stretch>
        </p:blipFill>
        <p:spPr>
          <a:xfrm>
            <a:off x="0" y="0"/>
            <a:ext cx="6890971" cy="6858000"/>
          </a:xfrm>
          <a:prstGeom prst="rect">
            <a:avLst/>
          </a:prstGeom>
        </p:spPr>
      </p:pic>
    </p:spTree>
    <p:extLst>
      <p:ext uri="{BB962C8B-B14F-4D97-AF65-F5344CB8AC3E}">
        <p14:creationId xmlns:p14="http://schemas.microsoft.com/office/powerpoint/2010/main" val="236522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DE6A8A2B-46FD-4E38-8765-F4A122AE3871}"/>
              </a:ext>
            </a:extLst>
          </p:cNvPr>
          <p:cNvSpPr txBox="1"/>
          <p:nvPr/>
        </p:nvSpPr>
        <p:spPr>
          <a:xfrm>
            <a:off x="0" y="0"/>
            <a:ext cx="12192000" cy="6858000"/>
          </a:xfrm>
          <a:prstGeom prst="rect">
            <a:avLst/>
          </a:prstGeom>
          <a:solidFill>
            <a:srgbClr val="C3B7CA"/>
          </a:solidFill>
        </p:spPr>
        <p:txBody>
          <a:bodyPr wrap="square" lIns="0" tIns="0" rIns="0" bIns="0" rtlCol="0">
            <a:spAutoFit/>
          </a:bodyPr>
          <a:lstStyle/>
          <a:p>
            <a:endParaRPr lang="da-DK" sz="2000" dirty="0" err="1"/>
          </a:p>
        </p:txBody>
      </p:sp>
      <p:pic>
        <p:nvPicPr>
          <p:cNvPr id="7" name="Billede 6">
            <a:extLst>
              <a:ext uri="{FF2B5EF4-FFF2-40B4-BE49-F238E27FC236}">
                <a16:creationId xmlns:a16="http://schemas.microsoft.com/office/drawing/2014/main" id="{8BCDEB12-72DC-4DB8-AEDC-69854DCE4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567" y="0"/>
            <a:ext cx="4587433" cy="6877603"/>
          </a:xfrm>
          <a:prstGeom prst="rect">
            <a:avLst/>
          </a:prstGeom>
        </p:spPr>
      </p:pic>
      <p:sp>
        <p:nvSpPr>
          <p:cNvPr id="2" name="Rektangel 1">
            <a:extLst>
              <a:ext uri="{FF2B5EF4-FFF2-40B4-BE49-F238E27FC236}">
                <a16:creationId xmlns:a16="http://schemas.microsoft.com/office/drawing/2014/main" id="{1150D2E3-535E-4B3A-B053-4B5CB0AD2B90}"/>
              </a:ext>
            </a:extLst>
          </p:cNvPr>
          <p:cNvSpPr/>
          <p:nvPr/>
        </p:nvSpPr>
        <p:spPr>
          <a:xfrm>
            <a:off x="416689" y="2136339"/>
            <a:ext cx="5679311" cy="3139321"/>
          </a:xfrm>
          <a:prstGeom prst="rect">
            <a:avLst/>
          </a:prstGeom>
        </p:spPr>
        <p:txBody>
          <a:bodyPr wrap="square">
            <a:spAutoFit/>
          </a:bodyPr>
          <a:lstStyle/>
          <a:p>
            <a:r>
              <a:rPr lang="da-DK" b="1" dirty="0">
                <a:solidFill>
                  <a:schemeClr val="bg2"/>
                </a:solidFill>
              </a:rPr>
              <a:t>Hvis de pårørende skal inddrages i borgerens forløb, er det afgørende, at borgeren giver samtykke til det. </a:t>
            </a:r>
          </a:p>
          <a:p>
            <a:endParaRPr lang="da-DK" dirty="0">
              <a:solidFill>
                <a:schemeClr val="bg2"/>
              </a:solidFill>
            </a:endParaRPr>
          </a:p>
          <a:p>
            <a:r>
              <a:rPr lang="da-DK" dirty="0">
                <a:solidFill>
                  <a:schemeClr val="bg2"/>
                </a:solidFill>
              </a:rPr>
              <a:t>Det er vigtigt at tale om samtykke allerede ved det første møde med borgeren. </a:t>
            </a:r>
          </a:p>
          <a:p>
            <a:endParaRPr lang="da-DK" dirty="0">
              <a:solidFill>
                <a:schemeClr val="bg2"/>
              </a:solidFill>
            </a:endParaRPr>
          </a:p>
          <a:p>
            <a:r>
              <a:rPr lang="da-DK" dirty="0">
                <a:solidFill>
                  <a:schemeClr val="bg2"/>
                </a:solidFill>
              </a:rPr>
              <a:t>Sørg for at få indhentet skriftligt samtykke vedrørende deling af fortrolige oplysninger, hvis borgeren ønsker det og har mulighed for at give samtykke. </a:t>
            </a:r>
          </a:p>
        </p:txBody>
      </p:sp>
      <p:sp>
        <p:nvSpPr>
          <p:cNvPr id="10" name="Titel 3">
            <a:extLst>
              <a:ext uri="{FF2B5EF4-FFF2-40B4-BE49-F238E27FC236}">
                <a16:creationId xmlns:a16="http://schemas.microsoft.com/office/drawing/2014/main" id="{B2CEA938-6F8E-43B3-A582-3A4C10C00BE9}"/>
              </a:ext>
            </a:extLst>
          </p:cNvPr>
          <p:cNvSpPr>
            <a:spLocks noGrp="1"/>
          </p:cNvSpPr>
          <p:nvPr>
            <p:ph type="title"/>
          </p:nvPr>
        </p:nvSpPr>
        <p:spPr>
          <a:xfrm>
            <a:off x="432000" y="632969"/>
            <a:ext cx="5355342" cy="1149531"/>
          </a:xfrm>
        </p:spPr>
        <p:txBody>
          <a:bodyPr/>
          <a:lstStyle/>
          <a:p>
            <a:r>
              <a:rPr lang="da-DK" dirty="0"/>
              <a:t>Regler for samtykke</a:t>
            </a:r>
          </a:p>
        </p:txBody>
      </p:sp>
    </p:spTree>
    <p:extLst>
      <p:ext uri="{BB962C8B-B14F-4D97-AF65-F5344CB8AC3E}">
        <p14:creationId xmlns:p14="http://schemas.microsoft.com/office/powerpoint/2010/main" val="35726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D91EAC-D510-CA4A-ACFC-5E27D23C566C}"/>
              </a:ext>
            </a:extLst>
          </p:cNvPr>
          <p:cNvSpPr>
            <a:spLocks noGrp="1"/>
          </p:cNvSpPr>
          <p:nvPr>
            <p:ph type="title"/>
          </p:nvPr>
        </p:nvSpPr>
        <p:spPr>
          <a:xfrm>
            <a:off x="432000" y="447040"/>
            <a:ext cx="4973120" cy="772160"/>
          </a:xfrm>
        </p:spPr>
        <p:txBody>
          <a:bodyPr/>
          <a:lstStyle/>
          <a:p>
            <a:r>
              <a:rPr lang="da-DK" sz="3500" dirty="0"/>
              <a:t>Temaer</a:t>
            </a:r>
          </a:p>
        </p:txBody>
      </p:sp>
      <p:sp>
        <p:nvSpPr>
          <p:cNvPr id="3" name="Pladsholder til indhold 2">
            <a:extLst>
              <a:ext uri="{FF2B5EF4-FFF2-40B4-BE49-F238E27FC236}">
                <a16:creationId xmlns:a16="http://schemas.microsoft.com/office/drawing/2014/main" id="{3479BBF5-5554-D742-99E6-03EDCE8B2EEC}"/>
              </a:ext>
            </a:extLst>
          </p:cNvPr>
          <p:cNvSpPr>
            <a:spLocks noGrp="1"/>
          </p:cNvSpPr>
          <p:nvPr>
            <p:ph idx="1"/>
          </p:nvPr>
        </p:nvSpPr>
        <p:spPr>
          <a:xfrm>
            <a:off x="274320" y="1320800"/>
            <a:ext cx="6664960" cy="5293360"/>
          </a:xfrm>
        </p:spPr>
        <p:txBody>
          <a:bodyPr>
            <a:normAutofit/>
          </a:bodyPr>
          <a:lstStyle/>
          <a:p>
            <a:pPr marL="514350" lvl="1" indent="-514350">
              <a:buFont typeface="+mj-lt"/>
              <a:buAutoNum type="arabicPeriod"/>
            </a:pPr>
            <a:r>
              <a:rPr lang="da-DK" sz="2800" b="1" dirty="0">
                <a:solidFill>
                  <a:schemeClr val="bg2"/>
                </a:solidFill>
                <a:cs typeface="Arial" panose="020B0604020202020204" pitchFamily="34" charset="0"/>
              </a:rPr>
              <a:t>Samarbejde med pårørende på plejehjem </a:t>
            </a:r>
          </a:p>
          <a:p>
            <a:pPr lvl="1">
              <a:buNone/>
            </a:pPr>
            <a:endParaRPr lang="da-DK" sz="2800" b="1" dirty="0">
              <a:solidFill>
                <a:schemeClr val="bg2"/>
              </a:solidFill>
              <a:cs typeface="Arial" panose="020B0604020202020204" pitchFamily="34" charset="0"/>
            </a:endParaRPr>
          </a:p>
          <a:p>
            <a:pPr lvl="1">
              <a:buNone/>
            </a:pPr>
            <a:r>
              <a:rPr lang="da-DK" sz="2800" b="1" dirty="0">
                <a:solidFill>
                  <a:schemeClr val="bg2"/>
                </a:solidFill>
                <a:cs typeface="Arial" panose="020B0604020202020204" pitchFamily="34" charset="0"/>
              </a:rPr>
              <a:t>2. Den gode indflytning på plejehjem</a:t>
            </a:r>
          </a:p>
          <a:p>
            <a:pPr lvl="1">
              <a:buNone/>
            </a:pPr>
            <a:endParaRPr lang="da-DK" sz="2800" b="1" dirty="0">
              <a:solidFill>
                <a:schemeClr val="bg2"/>
              </a:solidFill>
              <a:cs typeface="Arial" panose="020B0604020202020204" pitchFamily="34" charset="0"/>
            </a:endParaRPr>
          </a:p>
          <a:p>
            <a:pPr lvl="1">
              <a:buNone/>
            </a:pPr>
            <a:r>
              <a:rPr lang="da-DK" sz="2800" b="1" dirty="0">
                <a:solidFill>
                  <a:schemeClr val="bg2"/>
                </a:solidFill>
                <a:cs typeface="Arial" panose="020B0604020202020204" pitchFamily="34" charset="0"/>
              </a:rPr>
              <a:t>3. Forventningsafstemning</a:t>
            </a:r>
          </a:p>
          <a:p>
            <a:pPr lvl="1">
              <a:buNone/>
            </a:pPr>
            <a:endParaRPr lang="da-DK" sz="2800" b="1" dirty="0">
              <a:solidFill>
                <a:schemeClr val="bg2"/>
              </a:solidFill>
              <a:cs typeface="Arial" panose="020B0604020202020204" pitchFamily="34" charset="0"/>
            </a:endParaRPr>
          </a:p>
          <a:p>
            <a:pPr lvl="1">
              <a:buNone/>
            </a:pPr>
            <a:r>
              <a:rPr lang="da-DK" sz="2800" b="1" dirty="0">
                <a:solidFill>
                  <a:schemeClr val="bg2"/>
                </a:solidFill>
                <a:cs typeface="Arial" panose="020B0604020202020204" pitchFamily="34" charset="0"/>
              </a:rPr>
              <a:t>4. Sådan er reglerne for samarbejde med pårørende</a:t>
            </a:r>
          </a:p>
          <a:p>
            <a:pPr lvl="1">
              <a:buNone/>
            </a:pPr>
            <a:endParaRPr lang="da-DK" sz="2800" b="1" dirty="0">
              <a:solidFill>
                <a:schemeClr val="bg2"/>
              </a:solidFill>
              <a:cs typeface="Arial" panose="020B0604020202020204" pitchFamily="34" charset="0"/>
            </a:endParaRPr>
          </a:p>
          <a:p>
            <a:pPr lvl="1">
              <a:buNone/>
            </a:pPr>
            <a:r>
              <a:rPr lang="da-DK" sz="2800" b="1" dirty="0">
                <a:solidFill>
                  <a:schemeClr val="bg2"/>
                </a:solidFill>
                <a:cs typeface="Arial" panose="020B0604020202020204" pitchFamily="34" charset="0"/>
              </a:rPr>
              <a:t>5. Opsamling og mere viden</a:t>
            </a:r>
          </a:p>
        </p:txBody>
      </p:sp>
      <p:pic>
        <p:nvPicPr>
          <p:cNvPr id="4" name="Picture 2" descr="paper on wall"/>
          <p:cNvPicPr>
            <a:picLocks noChangeAspect="1" noChangeArrowheads="1"/>
          </p:cNvPicPr>
          <p:nvPr/>
        </p:nvPicPr>
        <p:blipFill rotWithShape="1">
          <a:blip r:embed="rId3">
            <a:extLst>
              <a:ext uri="{28A0092B-C50C-407E-A947-70E740481C1C}">
                <a14:useLocalDpi xmlns:a14="http://schemas.microsoft.com/office/drawing/2010/main" val="0"/>
              </a:ext>
            </a:extLst>
          </a:blip>
          <a:srcRect b="9474"/>
          <a:stretch/>
        </p:blipFill>
        <p:spPr bwMode="auto">
          <a:xfrm>
            <a:off x="7122694" y="0"/>
            <a:ext cx="5069306" cy="688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925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ADF683B-78FD-4FBD-99D1-FB4D92C3062A}"/>
              </a:ext>
            </a:extLst>
          </p:cNvPr>
          <p:cNvSpPr txBox="1"/>
          <p:nvPr/>
        </p:nvSpPr>
        <p:spPr>
          <a:xfrm>
            <a:off x="-81280" y="0"/>
            <a:ext cx="12273280" cy="6858000"/>
          </a:xfrm>
          <a:prstGeom prst="rect">
            <a:avLst/>
          </a:prstGeom>
          <a:solidFill>
            <a:srgbClr val="C3B7CA"/>
          </a:solidFill>
        </p:spPr>
        <p:txBody>
          <a:bodyPr wrap="square" lIns="0" tIns="0" rIns="0" bIns="0" rtlCol="0">
            <a:spAutoFit/>
          </a:bodyPr>
          <a:lstStyle/>
          <a:p>
            <a:endParaRPr lang="da-DK" sz="2000" dirty="0" err="1"/>
          </a:p>
        </p:txBody>
      </p:sp>
      <p:sp>
        <p:nvSpPr>
          <p:cNvPr id="2" name="Pladsholder til indhold 1">
            <a:extLst>
              <a:ext uri="{FF2B5EF4-FFF2-40B4-BE49-F238E27FC236}">
                <a16:creationId xmlns:a16="http://schemas.microsoft.com/office/drawing/2014/main" id="{854301E0-36C7-4C5B-9CF4-5D7C30258B3F}"/>
              </a:ext>
            </a:extLst>
          </p:cNvPr>
          <p:cNvSpPr>
            <a:spLocks noGrp="1"/>
          </p:cNvSpPr>
          <p:nvPr>
            <p:ph idx="1"/>
          </p:nvPr>
        </p:nvSpPr>
        <p:spPr>
          <a:xfrm>
            <a:off x="432001" y="1402960"/>
            <a:ext cx="4755760" cy="3886542"/>
          </a:xfrm>
        </p:spPr>
        <p:txBody>
          <a:bodyPr/>
          <a:lstStyle/>
          <a:p>
            <a:pPr marL="0" indent="0">
              <a:buNone/>
            </a:pPr>
            <a:r>
              <a:rPr lang="da-DK" b="1" dirty="0">
                <a:solidFill>
                  <a:schemeClr val="bg2"/>
                </a:solidFill>
              </a:rPr>
              <a:t>Regler for tavshedspligt er ikke helt enkle, og tavshedspligten kan nogle gange skabe dilemmaer</a:t>
            </a:r>
          </a:p>
          <a:p>
            <a:pPr marL="0" indent="0">
              <a:buNone/>
            </a:pPr>
            <a:endParaRPr lang="da-DK" dirty="0">
              <a:solidFill>
                <a:schemeClr val="bg2"/>
              </a:solidFill>
            </a:endParaRPr>
          </a:p>
          <a:p>
            <a:pPr>
              <a:buFont typeface="Arial" panose="020B0604020202020204" pitchFamily="34" charset="0"/>
              <a:buChar char="•"/>
            </a:pPr>
            <a:r>
              <a:rPr lang="da-DK" dirty="0">
                <a:solidFill>
                  <a:schemeClr val="bg2"/>
                </a:solidFill>
              </a:rPr>
              <a:t>For pårørende kan det opleves som uforståeligt, at du ikke kan oplyse om deres nærtståendes personlige forhold eller fortælle, hvorfor en kollega er væk. </a:t>
            </a:r>
          </a:p>
          <a:p>
            <a:pPr marL="0" indent="0">
              <a:buNone/>
            </a:pPr>
            <a:endParaRPr lang="da-DK" dirty="0">
              <a:solidFill>
                <a:schemeClr val="bg2"/>
              </a:solidFill>
            </a:endParaRPr>
          </a:p>
          <a:p>
            <a:pPr>
              <a:buFont typeface="Arial" panose="020B0604020202020204" pitchFamily="34" charset="0"/>
              <a:buChar char="•"/>
            </a:pPr>
            <a:r>
              <a:rPr lang="da-DK" dirty="0">
                <a:solidFill>
                  <a:schemeClr val="bg2"/>
                </a:solidFill>
              </a:rPr>
              <a:t>I de situationer er det vigtigt at anerkende de pårørendes behov for kommunikation ved fx at undersøge, hvad du faktisk må sige. </a:t>
            </a:r>
          </a:p>
          <a:p>
            <a:pPr marL="0" indent="0">
              <a:buNone/>
            </a:pPr>
            <a:endParaRPr lang="da-DK" dirty="0">
              <a:solidFill>
                <a:schemeClr val="bg2"/>
              </a:solidFill>
            </a:endParaRPr>
          </a:p>
          <a:p>
            <a:pPr>
              <a:buFont typeface="Arial" panose="020B0604020202020204" pitchFamily="34" charset="0"/>
              <a:buChar char="•"/>
            </a:pPr>
            <a:r>
              <a:rPr lang="da-DK" dirty="0">
                <a:solidFill>
                  <a:schemeClr val="bg2"/>
                </a:solidFill>
              </a:rPr>
              <a:t>Du kan sige, at du godt forstår, hvorfor vedkommende spørger, men at der er regler for, hvad du må fortælle. </a:t>
            </a:r>
          </a:p>
          <a:p>
            <a:pPr marL="0" indent="0">
              <a:buNone/>
            </a:pPr>
            <a:endParaRPr lang="da-DK" dirty="0">
              <a:solidFill>
                <a:schemeClr val="bg2"/>
              </a:solidFill>
            </a:endParaRPr>
          </a:p>
          <a:p>
            <a:pPr>
              <a:buFont typeface="Arial" panose="020B0604020202020204" pitchFamily="34" charset="0"/>
              <a:buChar char="•"/>
            </a:pPr>
            <a:r>
              <a:rPr lang="da-DK" dirty="0">
                <a:solidFill>
                  <a:schemeClr val="bg2"/>
                </a:solidFill>
              </a:rPr>
              <a:t>Du kan også sige, at du gerne vil hjælpe med at finde et svar og vende tilbage med den forklaring, som er mulig (men kun hvis du rent faktisk vender tilbage)</a:t>
            </a:r>
          </a:p>
        </p:txBody>
      </p:sp>
      <p:sp>
        <p:nvSpPr>
          <p:cNvPr id="4" name="Titel 3">
            <a:extLst>
              <a:ext uri="{FF2B5EF4-FFF2-40B4-BE49-F238E27FC236}">
                <a16:creationId xmlns:a16="http://schemas.microsoft.com/office/drawing/2014/main" id="{EC3E2B91-F221-4708-8E79-E086FEB5C3DB}"/>
              </a:ext>
            </a:extLst>
          </p:cNvPr>
          <p:cNvSpPr>
            <a:spLocks noGrp="1"/>
          </p:cNvSpPr>
          <p:nvPr>
            <p:ph type="title"/>
          </p:nvPr>
        </p:nvSpPr>
        <p:spPr>
          <a:xfrm>
            <a:off x="432000" y="632970"/>
            <a:ext cx="10413478" cy="663395"/>
          </a:xfrm>
        </p:spPr>
        <p:txBody>
          <a:bodyPr/>
          <a:lstStyle/>
          <a:p>
            <a:r>
              <a:rPr lang="da-DK" dirty="0"/>
              <a:t>Regler for tavshedspligt er ikke enkle – hvad gør vi så?</a:t>
            </a:r>
          </a:p>
        </p:txBody>
      </p:sp>
      <p:pic>
        <p:nvPicPr>
          <p:cNvPr id="7" name="Grafik 6">
            <a:extLst>
              <a:ext uri="{FF2B5EF4-FFF2-40B4-BE49-F238E27FC236}">
                <a16:creationId xmlns:a16="http://schemas.microsoft.com/office/drawing/2014/main" id="{28D0BCAF-A1F1-4B3F-BD09-683336DD98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9635" y="2093840"/>
            <a:ext cx="4755759" cy="2476501"/>
          </a:xfrm>
          <a:prstGeom prst="rect">
            <a:avLst/>
          </a:prstGeom>
        </p:spPr>
      </p:pic>
    </p:spTree>
    <p:extLst>
      <p:ext uri="{BB962C8B-B14F-4D97-AF65-F5344CB8AC3E}">
        <p14:creationId xmlns:p14="http://schemas.microsoft.com/office/powerpoint/2010/main" val="3870426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EB45C67E-1776-421D-BD73-6649209894BD}"/>
              </a:ext>
            </a:extLst>
          </p:cNvPr>
          <p:cNvSpPr>
            <a:spLocks noGrp="1"/>
          </p:cNvSpPr>
          <p:nvPr>
            <p:ph idx="1"/>
          </p:nvPr>
        </p:nvSpPr>
        <p:spPr/>
        <p:txBody>
          <a:bodyPr/>
          <a:lstStyle/>
          <a:p>
            <a:endParaRPr lang="da-DK" dirty="0"/>
          </a:p>
          <a:p>
            <a:pPr marL="0" indent="0">
              <a:buNone/>
            </a:pPr>
            <a:endParaRPr lang="da-DK" dirty="0"/>
          </a:p>
        </p:txBody>
      </p:sp>
      <p:sp>
        <p:nvSpPr>
          <p:cNvPr id="4" name="Titel 3">
            <a:extLst>
              <a:ext uri="{FF2B5EF4-FFF2-40B4-BE49-F238E27FC236}">
                <a16:creationId xmlns:a16="http://schemas.microsoft.com/office/drawing/2014/main" id="{68ADD061-680C-4614-86E1-E42F638BD1DB}"/>
              </a:ext>
            </a:extLst>
          </p:cNvPr>
          <p:cNvSpPr>
            <a:spLocks noGrp="1"/>
          </p:cNvSpPr>
          <p:nvPr>
            <p:ph type="title"/>
          </p:nvPr>
        </p:nvSpPr>
        <p:spPr>
          <a:xfrm>
            <a:off x="213340" y="322644"/>
            <a:ext cx="9900720" cy="987813"/>
          </a:xfrm>
        </p:spPr>
        <p:txBody>
          <a:bodyPr/>
          <a:lstStyle/>
          <a:p>
            <a:r>
              <a:rPr lang="da-DK" dirty="0">
                <a:solidFill>
                  <a:srgbClr val="5C2551"/>
                </a:solidFill>
              </a:rPr>
              <a:t>Tema 5</a:t>
            </a:r>
            <a:br>
              <a:rPr lang="da-DK" dirty="0">
                <a:solidFill>
                  <a:srgbClr val="5C2551"/>
                </a:solidFill>
              </a:rPr>
            </a:br>
            <a:r>
              <a:rPr lang="da-DK" dirty="0">
                <a:solidFill>
                  <a:srgbClr val="5C2551"/>
                </a:solidFill>
              </a:rPr>
              <a:t>Opsamling og mere viden</a:t>
            </a:r>
          </a:p>
        </p:txBody>
      </p:sp>
      <p:pic>
        <p:nvPicPr>
          <p:cNvPr id="6" name="Grafik 5">
            <a:extLst>
              <a:ext uri="{FF2B5EF4-FFF2-40B4-BE49-F238E27FC236}">
                <a16:creationId xmlns:a16="http://schemas.microsoft.com/office/drawing/2014/main" id="{4CE66FDB-B881-4C27-A75F-3EE823116A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0172" y="1900800"/>
            <a:ext cx="4816468" cy="3069650"/>
          </a:xfrm>
          <a:prstGeom prst="rect">
            <a:avLst/>
          </a:prstGeom>
        </p:spPr>
      </p:pic>
      <p:pic>
        <p:nvPicPr>
          <p:cNvPr id="8" name="Grafik 7">
            <a:extLst>
              <a:ext uri="{FF2B5EF4-FFF2-40B4-BE49-F238E27FC236}">
                <a16:creationId xmlns:a16="http://schemas.microsoft.com/office/drawing/2014/main" id="{6E4CC296-47FE-4E87-8EB6-DCB64AA7F1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3526" y="1900800"/>
            <a:ext cx="6189760" cy="3944882"/>
          </a:xfrm>
          <a:prstGeom prst="rect">
            <a:avLst/>
          </a:prstGeom>
        </p:spPr>
      </p:pic>
    </p:spTree>
    <p:extLst>
      <p:ext uri="{BB962C8B-B14F-4D97-AF65-F5344CB8AC3E}">
        <p14:creationId xmlns:p14="http://schemas.microsoft.com/office/powerpoint/2010/main" val="394905757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7BBFA575-15AB-496D-B508-D5AACC6037D0}"/>
              </a:ext>
            </a:extLst>
          </p:cNvPr>
          <p:cNvSpPr>
            <a:spLocks noGrp="1"/>
          </p:cNvSpPr>
          <p:nvPr>
            <p:ph idx="1"/>
          </p:nvPr>
        </p:nvSpPr>
        <p:spPr>
          <a:xfrm>
            <a:off x="432000" y="1900799"/>
            <a:ext cx="4452516" cy="4401615"/>
          </a:xfrm>
        </p:spPr>
        <p:txBody>
          <a:bodyPr/>
          <a:lstStyle/>
          <a:p>
            <a:pPr>
              <a:buFont typeface="Arial" panose="020B0604020202020204" pitchFamily="34" charset="0"/>
              <a:buChar char="•"/>
            </a:pPr>
            <a:r>
              <a:rPr lang="da-DK" sz="1800" dirty="0">
                <a:solidFill>
                  <a:schemeClr val="bg2"/>
                </a:solidFill>
              </a:rPr>
              <a:t>Hvordan har det været at tale om pårørendesamarbejde på den måde, vi har gjort i dag?</a:t>
            </a:r>
          </a:p>
          <a:p>
            <a:pPr marL="0" indent="0">
              <a:buNone/>
            </a:pPr>
            <a:endParaRPr lang="da-DK" sz="1800" dirty="0">
              <a:solidFill>
                <a:schemeClr val="bg2"/>
              </a:solidFill>
            </a:endParaRPr>
          </a:p>
          <a:p>
            <a:pPr>
              <a:buFont typeface="Arial" panose="020B0604020202020204" pitchFamily="34" charset="0"/>
              <a:buChar char="•"/>
            </a:pPr>
            <a:r>
              <a:rPr lang="da-DK" sz="1800" dirty="0">
                <a:solidFill>
                  <a:schemeClr val="bg2"/>
                </a:solidFill>
              </a:rPr>
              <a:t>Hvad er det vigtigste, du tager med dig fra i dag?</a:t>
            </a:r>
          </a:p>
          <a:p>
            <a:pPr marL="0" indent="0">
              <a:buNone/>
            </a:pPr>
            <a:endParaRPr lang="da-DK" sz="1800" dirty="0">
              <a:solidFill>
                <a:schemeClr val="bg2"/>
              </a:solidFill>
            </a:endParaRPr>
          </a:p>
          <a:p>
            <a:pPr>
              <a:buFont typeface="Arial" panose="020B0604020202020204" pitchFamily="34" charset="0"/>
              <a:buChar char="•"/>
            </a:pPr>
            <a:r>
              <a:rPr lang="da-DK" sz="1800" dirty="0">
                <a:solidFill>
                  <a:schemeClr val="bg2"/>
                </a:solidFill>
              </a:rPr>
              <a:t>Er der noget, du vil gøre anderledes eller mere af fremover? Både dig alene men også sammen med dine kolleger.</a:t>
            </a:r>
          </a:p>
          <a:p>
            <a:pPr>
              <a:buFont typeface="Arial" panose="020B0604020202020204" pitchFamily="34" charset="0"/>
              <a:buChar char="•"/>
            </a:pPr>
            <a:endParaRPr lang="da-DK" sz="1800" dirty="0">
              <a:solidFill>
                <a:schemeClr val="bg2"/>
              </a:solidFill>
            </a:endParaRPr>
          </a:p>
          <a:p>
            <a:pPr>
              <a:buFont typeface="Arial" panose="020B0604020202020204" pitchFamily="34" charset="0"/>
              <a:buChar char="•"/>
            </a:pPr>
            <a:r>
              <a:rPr lang="da-DK" sz="1800" dirty="0">
                <a:solidFill>
                  <a:schemeClr val="bg2"/>
                </a:solidFill>
              </a:rPr>
              <a:t>Har I spørgsmål eller tilføjelser? </a:t>
            </a:r>
          </a:p>
          <a:p>
            <a:endParaRPr lang="da-DK" sz="1800" dirty="0">
              <a:solidFill>
                <a:schemeClr val="bg2"/>
              </a:solidFill>
            </a:endParaRPr>
          </a:p>
        </p:txBody>
      </p:sp>
      <p:sp>
        <p:nvSpPr>
          <p:cNvPr id="4" name="Titel 3">
            <a:extLst>
              <a:ext uri="{FF2B5EF4-FFF2-40B4-BE49-F238E27FC236}">
                <a16:creationId xmlns:a16="http://schemas.microsoft.com/office/drawing/2014/main" id="{8A4783EB-A00E-4640-8238-BE10E5241C4C}"/>
              </a:ext>
            </a:extLst>
          </p:cNvPr>
          <p:cNvSpPr>
            <a:spLocks noGrp="1"/>
          </p:cNvSpPr>
          <p:nvPr>
            <p:ph type="title"/>
          </p:nvPr>
        </p:nvSpPr>
        <p:spPr>
          <a:xfrm>
            <a:off x="432000" y="555585"/>
            <a:ext cx="8398800" cy="1012275"/>
          </a:xfrm>
        </p:spPr>
        <p:txBody>
          <a:bodyPr/>
          <a:lstStyle/>
          <a:p>
            <a:r>
              <a:rPr lang="da-DK" dirty="0"/>
              <a:t>Spørgsmål til jer</a:t>
            </a:r>
          </a:p>
        </p:txBody>
      </p:sp>
      <p:sp>
        <p:nvSpPr>
          <p:cNvPr id="6" name="Tekstfelt 5">
            <a:extLst>
              <a:ext uri="{FF2B5EF4-FFF2-40B4-BE49-F238E27FC236}">
                <a16:creationId xmlns:a16="http://schemas.microsoft.com/office/drawing/2014/main" id="{4F2B6E33-1BC9-42D0-882D-235F304F951B}"/>
              </a:ext>
            </a:extLst>
          </p:cNvPr>
          <p:cNvSpPr txBox="1"/>
          <p:nvPr/>
        </p:nvSpPr>
        <p:spPr>
          <a:xfrm>
            <a:off x="6591300" y="0"/>
            <a:ext cx="5600700" cy="6858000"/>
          </a:xfrm>
          <a:prstGeom prst="rect">
            <a:avLst/>
          </a:prstGeom>
          <a:solidFill>
            <a:schemeClr val="bg2"/>
          </a:solidFill>
        </p:spPr>
        <p:txBody>
          <a:bodyPr wrap="square" lIns="0" tIns="0" rIns="0" bIns="0" rtlCol="0">
            <a:spAutoFit/>
          </a:bodyPr>
          <a:lstStyle/>
          <a:p>
            <a:endParaRPr lang="da-DK" sz="2000" dirty="0" err="1"/>
          </a:p>
        </p:txBody>
      </p:sp>
      <p:pic>
        <p:nvPicPr>
          <p:cNvPr id="7" name="Grafik 6">
            <a:extLst>
              <a:ext uri="{FF2B5EF4-FFF2-40B4-BE49-F238E27FC236}">
                <a16:creationId xmlns:a16="http://schemas.microsoft.com/office/drawing/2014/main" id="{8A5F288B-C3A5-461A-872E-CE08C3941F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092" y="1851949"/>
            <a:ext cx="4816468" cy="3069650"/>
          </a:xfrm>
          <a:prstGeom prst="rect">
            <a:avLst/>
          </a:prstGeom>
        </p:spPr>
      </p:pic>
    </p:spTree>
    <p:extLst>
      <p:ext uri="{BB962C8B-B14F-4D97-AF65-F5344CB8AC3E}">
        <p14:creationId xmlns:p14="http://schemas.microsoft.com/office/powerpoint/2010/main" val="1187600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16108-4158-4692-BFF0-4446E2B4DF3B}"/>
              </a:ext>
            </a:extLst>
          </p:cNvPr>
          <p:cNvSpPr>
            <a:spLocks noGrp="1"/>
          </p:cNvSpPr>
          <p:nvPr>
            <p:ph type="ctrTitle"/>
          </p:nvPr>
        </p:nvSpPr>
        <p:spPr>
          <a:xfrm>
            <a:off x="431999" y="1122362"/>
            <a:ext cx="10957489" cy="3634833"/>
          </a:xfrm>
        </p:spPr>
        <p:txBody>
          <a:bodyPr/>
          <a:lstStyle/>
          <a:p>
            <a:r>
              <a:rPr lang="da-DK" dirty="0">
                <a:solidFill>
                  <a:schemeClr val="bg2">
                    <a:lumMod val="20000"/>
                    <a:lumOff val="80000"/>
                  </a:schemeClr>
                </a:solidFill>
              </a:rPr>
              <a:t>Hvis I vil vide mere:</a:t>
            </a:r>
            <a:br>
              <a:rPr lang="da-DK" dirty="0">
                <a:solidFill>
                  <a:schemeClr val="bg2">
                    <a:lumMod val="20000"/>
                    <a:lumOff val="80000"/>
                  </a:schemeClr>
                </a:solidFill>
              </a:rPr>
            </a:br>
            <a:br>
              <a:rPr lang="da-DK" dirty="0">
                <a:solidFill>
                  <a:schemeClr val="bg2">
                    <a:lumMod val="20000"/>
                    <a:lumOff val="80000"/>
                  </a:schemeClr>
                </a:solidFill>
              </a:rPr>
            </a:br>
            <a:r>
              <a:rPr lang="da-DK" dirty="0">
                <a:solidFill>
                  <a:schemeClr val="bg2">
                    <a:lumMod val="20000"/>
                    <a:lumOff val="80000"/>
                  </a:schemeClr>
                </a:solidFill>
                <a:hlinkClick r:id="rId2">
                  <a:extLst>
                    <a:ext uri="{A12FA001-AC4F-418D-AE19-62706E023703}">
                      <ahyp:hlinkClr xmlns:ahyp="http://schemas.microsoft.com/office/drawing/2018/hyperlinkcolor" val="tx"/>
                    </a:ext>
                  </a:extLst>
                </a:hlinkClick>
              </a:rPr>
              <a:t>Pårørende - Sundhedsstyrelsen</a:t>
            </a:r>
            <a:br>
              <a:rPr lang="da-DK" dirty="0"/>
            </a:br>
            <a:endParaRPr lang="da-DK" dirty="0"/>
          </a:p>
        </p:txBody>
      </p:sp>
    </p:spTree>
    <p:extLst>
      <p:ext uri="{BB962C8B-B14F-4D97-AF65-F5344CB8AC3E}">
        <p14:creationId xmlns:p14="http://schemas.microsoft.com/office/powerpoint/2010/main" val="2241047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16108-4158-4692-BFF0-4446E2B4DF3B}"/>
              </a:ext>
            </a:extLst>
          </p:cNvPr>
          <p:cNvSpPr>
            <a:spLocks noGrp="1"/>
          </p:cNvSpPr>
          <p:nvPr>
            <p:ph type="ctrTitle"/>
          </p:nvPr>
        </p:nvSpPr>
        <p:spPr>
          <a:xfrm>
            <a:off x="312516" y="636608"/>
            <a:ext cx="11644132" cy="6221392"/>
          </a:xfrm>
        </p:spPr>
        <p:txBody>
          <a:bodyPr/>
          <a:lstStyle/>
          <a:p>
            <a:br>
              <a:rPr lang="da-DK" dirty="0">
                <a:solidFill>
                  <a:schemeClr val="bg2">
                    <a:lumMod val="20000"/>
                    <a:lumOff val="80000"/>
                  </a:schemeClr>
                </a:solidFill>
              </a:rPr>
            </a:br>
            <a:br>
              <a:rPr lang="da-DK" dirty="0">
                <a:solidFill>
                  <a:schemeClr val="bg2">
                    <a:lumMod val="20000"/>
                    <a:lumOff val="80000"/>
                  </a:schemeClr>
                </a:solidFill>
              </a:rPr>
            </a:br>
            <a:br>
              <a:rPr lang="da-DK" dirty="0">
                <a:solidFill>
                  <a:schemeClr val="bg2">
                    <a:lumMod val="20000"/>
                    <a:lumOff val="80000"/>
                  </a:schemeClr>
                </a:solidFill>
              </a:rPr>
            </a:br>
            <a:br>
              <a:rPr lang="da-DK" dirty="0">
                <a:solidFill>
                  <a:schemeClr val="accent1">
                    <a:lumMod val="10000"/>
                    <a:lumOff val="90000"/>
                  </a:schemeClr>
                </a:solidFill>
              </a:rPr>
            </a:br>
            <a:br>
              <a:rPr lang="da-DK" dirty="0">
                <a:solidFill>
                  <a:schemeClr val="bg2">
                    <a:lumMod val="20000"/>
                    <a:lumOff val="80000"/>
                  </a:schemeClr>
                </a:solidFill>
              </a:rPr>
            </a:br>
            <a:r>
              <a:rPr lang="da-DK" dirty="0">
                <a:solidFill>
                  <a:schemeClr val="bg2">
                    <a:lumMod val="20000"/>
                    <a:lumOff val="80000"/>
                  </a:schemeClr>
                </a:solidFill>
              </a:rPr>
              <a:t>Bilag: Metodeslides</a:t>
            </a:r>
            <a:br>
              <a:rPr lang="da-DK" dirty="0">
                <a:solidFill>
                  <a:schemeClr val="bg2">
                    <a:lumMod val="20000"/>
                    <a:lumOff val="80000"/>
                  </a:schemeClr>
                </a:solidFill>
              </a:rPr>
            </a:br>
            <a:br>
              <a:rPr lang="da-DK" dirty="0">
                <a:solidFill>
                  <a:schemeClr val="bg2">
                    <a:lumMod val="20000"/>
                    <a:lumOff val="80000"/>
                  </a:schemeClr>
                </a:solidFill>
              </a:rPr>
            </a:br>
            <a:r>
              <a:rPr lang="da-DK" dirty="0">
                <a:solidFill>
                  <a:schemeClr val="bg2">
                    <a:lumMod val="20000"/>
                    <a:lumOff val="80000"/>
                  </a:schemeClr>
                </a:solidFill>
              </a:rPr>
              <a:t>1. Perspektivskifte slide 25</a:t>
            </a:r>
            <a:br>
              <a:rPr lang="da-DK" dirty="0">
                <a:solidFill>
                  <a:schemeClr val="bg2">
                    <a:lumMod val="20000"/>
                    <a:lumOff val="80000"/>
                  </a:schemeClr>
                </a:solidFill>
              </a:rPr>
            </a:br>
            <a:r>
              <a:rPr lang="da-DK" dirty="0">
                <a:solidFill>
                  <a:schemeClr val="bg2">
                    <a:lumMod val="20000"/>
                    <a:lumOff val="80000"/>
                  </a:schemeClr>
                </a:solidFill>
              </a:rPr>
              <a:t>2. Isbjerg slide 26</a:t>
            </a:r>
            <a:br>
              <a:rPr lang="da-DK" dirty="0">
                <a:solidFill>
                  <a:schemeClr val="accent1">
                    <a:lumMod val="10000"/>
                    <a:lumOff val="90000"/>
                  </a:schemeClr>
                </a:solidFill>
              </a:rPr>
            </a:br>
            <a:br>
              <a:rPr lang="da-DK" dirty="0">
                <a:solidFill>
                  <a:schemeClr val="accent1">
                    <a:lumMod val="10000"/>
                    <a:lumOff val="90000"/>
                  </a:schemeClr>
                </a:solidFill>
              </a:rPr>
            </a:br>
            <a:br>
              <a:rPr lang="da-DK" dirty="0"/>
            </a:br>
            <a:br>
              <a:rPr lang="da-DK" dirty="0"/>
            </a:br>
            <a:endParaRPr lang="da-DK" dirty="0"/>
          </a:p>
        </p:txBody>
      </p:sp>
    </p:spTree>
    <p:extLst>
      <p:ext uri="{BB962C8B-B14F-4D97-AF65-F5344CB8AC3E}">
        <p14:creationId xmlns:p14="http://schemas.microsoft.com/office/powerpoint/2010/main" val="1364907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E5285B7-0B11-4A22-8BC5-8E73D79E6635}"/>
              </a:ext>
            </a:extLst>
          </p:cNvPr>
          <p:cNvSpPr/>
          <p:nvPr/>
        </p:nvSpPr>
        <p:spPr>
          <a:xfrm>
            <a:off x="5476727" y="0"/>
            <a:ext cx="6715273" cy="6858000"/>
          </a:xfrm>
          <a:prstGeom prst="rect">
            <a:avLst/>
          </a:prstGeom>
          <a:solidFill>
            <a:srgbClr val="C3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el 1">
            <a:extLst>
              <a:ext uri="{FF2B5EF4-FFF2-40B4-BE49-F238E27FC236}">
                <a16:creationId xmlns:a16="http://schemas.microsoft.com/office/drawing/2014/main" id="{7B8DAC32-930F-5344-89B2-EEEF7C25D950}"/>
              </a:ext>
            </a:extLst>
          </p:cNvPr>
          <p:cNvSpPr>
            <a:spLocks noGrp="1"/>
          </p:cNvSpPr>
          <p:nvPr>
            <p:ph type="title"/>
          </p:nvPr>
        </p:nvSpPr>
        <p:spPr>
          <a:xfrm>
            <a:off x="325284" y="431863"/>
            <a:ext cx="4998720" cy="1095995"/>
          </a:xfrm>
        </p:spPr>
        <p:txBody>
          <a:bodyPr/>
          <a:lstStyle/>
          <a:p>
            <a:r>
              <a:rPr lang="da-DK" sz="3200" dirty="0"/>
              <a:t>Metode 1: </a:t>
            </a:r>
            <a:br>
              <a:rPr lang="da-DK" sz="3200" dirty="0"/>
            </a:br>
            <a:r>
              <a:rPr lang="da-DK" sz="3200" dirty="0"/>
              <a:t>Perspektivskifte</a:t>
            </a:r>
            <a:br>
              <a:rPr lang="da-DK" sz="3200" dirty="0"/>
            </a:br>
            <a:br>
              <a:rPr lang="da-DK" sz="3200" dirty="0"/>
            </a:br>
            <a:endParaRPr lang="da-DK" sz="3200" dirty="0"/>
          </a:p>
        </p:txBody>
      </p:sp>
      <p:pic>
        <p:nvPicPr>
          <p:cNvPr id="4" name="Billede 3">
            <a:extLst>
              <a:ext uri="{FF2B5EF4-FFF2-40B4-BE49-F238E27FC236}">
                <a16:creationId xmlns:a16="http://schemas.microsoft.com/office/drawing/2014/main" id="{71F65C62-8DCE-416B-B962-1AA83E8B5B41}"/>
              </a:ext>
            </a:extLst>
          </p:cNvPr>
          <p:cNvPicPr>
            <a:picLocks noChangeAspect="1"/>
          </p:cNvPicPr>
          <p:nvPr/>
        </p:nvPicPr>
        <p:blipFill rotWithShape="1">
          <a:blip r:embed="rId3"/>
          <a:srcRect l="4448" r="10608"/>
          <a:stretch/>
        </p:blipFill>
        <p:spPr>
          <a:xfrm>
            <a:off x="5547848" y="223519"/>
            <a:ext cx="6420308" cy="6410962"/>
          </a:xfrm>
          <a:prstGeom prst="rect">
            <a:avLst/>
          </a:prstGeom>
        </p:spPr>
      </p:pic>
      <p:sp>
        <p:nvSpPr>
          <p:cNvPr id="6" name="Tekstfelt 5">
            <a:extLst>
              <a:ext uri="{FF2B5EF4-FFF2-40B4-BE49-F238E27FC236}">
                <a16:creationId xmlns:a16="http://schemas.microsoft.com/office/drawing/2014/main" id="{DBFEB7A2-F255-42AC-9C46-2549E67431BD}"/>
              </a:ext>
            </a:extLst>
          </p:cNvPr>
          <p:cNvSpPr txBox="1"/>
          <p:nvPr/>
        </p:nvSpPr>
        <p:spPr>
          <a:xfrm>
            <a:off x="223844" y="1145895"/>
            <a:ext cx="4998720" cy="5539978"/>
          </a:xfrm>
          <a:prstGeom prst="rect">
            <a:avLst/>
          </a:prstGeom>
          <a:noFill/>
        </p:spPr>
        <p:txBody>
          <a:bodyPr wrap="square" lIns="0" tIns="0" rIns="0" bIns="0" rtlCol="0">
            <a:spAutoFit/>
          </a:bodyPr>
          <a:lstStyle/>
          <a:p>
            <a:endParaRPr lang="da-DK" dirty="0"/>
          </a:p>
          <a:p>
            <a:r>
              <a:rPr lang="da-DK" dirty="0"/>
              <a:t>Pårørende kan have brug for, at du kan forestille dig, hvordan det er at være dem. Nogle gange ser vi borger ud fra et </a:t>
            </a:r>
            <a:r>
              <a:rPr lang="da-DK" i="1" dirty="0"/>
              <a:t>fagligt</a:t>
            </a:r>
            <a:r>
              <a:rPr lang="da-DK" dirty="0"/>
              <a:t> perspektiv og de pårørende ud fra et </a:t>
            </a:r>
            <a:r>
              <a:rPr lang="da-DK" i="1" dirty="0"/>
              <a:t>personligt</a:t>
            </a:r>
            <a:r>
              <a:rPr lang="da-DK" dirty="0"/>
              <a:t> perspektiv. Det er vigtigt også at se pårørende ud fra et fagligt perspektiv. Perspektivskifte er en konkret metode til at forstå andre menneskers handlinger og reaktionsmønstre og finde frem til nye handlemuligheder </a:t>
            </a:r>
            <a:r>
              <a:rPr lang="da-DK" i="1" dirty="0"/>
              <a:t>sammen. </a:t>
            </a:r>
            <a:endParaRPr lang="da-DK" dirty="0"/>
          </a:p>
          <a:p>
            <a:endParaRPr lang="da-DK" dirty="0"/>
          </a:p>
          <a:p>
            <a:r>
              <a:rPr lang="da-DK" dirty="0"/>
              <a:t>Perspektivskifte hjælper os som professionelle til at spørge: </a:t>
            </a:r>
          </a:p>
          <a:p>
            <a:endParaRPr lang="da-DK" dirty="0"/>
          </a:p>
          <a:p>
            <a:r>
              <a:rPr lang="da-DK" dirty="0"/>
              <a:t>Hvad vil den pårørende selv sige om situationen? </a:t>
            </a:r>
          </a:p>
          <a:p>
            <a:endParaRPr lang="da-DK" dirty="0"/>
          </a:p>
          <a:p>
            <a:r>
              <a:rPr lang="da-DK" dirty="0"/>
              <a:t>Hvordan har den pårørende det lige nu? </a:t>
            </a:r>
          </a:p>
          <a:p>
            <a:endParaRPr lang="da-DK" dirty="0"/>
          </a:p>
        </p:txBody>
      </p:sp>
    </p:spTree>
    <p:extLst>
      <p:ext uri="{BB962C8B-B14F-4D97-AF65-F5344CB8AC3E}">
        <p14:creationId xmlns:p14="http://schemas.microsoft.com/office/powerpoint/2010/main" val="2710491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5F6D8D6D-C07E-466D-9F04-A13381AF22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77347" y="0"/>
            <a:ext cx="7014653" cy="6858000"/>
          </a:xfrm>
        </p:spPr>
      </p:pic>
      <p:sp>
        <p:nvSpPr>
          <p:cNvPr id="4" name="Titel 3">
            <a:extLst>
              <a:ext uri="{FF2B5EF4-FFF2-40B4-BE49-F238E27FC236}">
                <a16:creationId xmlns:a16="http://schemas.microsoft.com/office/drawing/2014/main" id="{85E19735-3C2C-4714-A543-EE40A8C3D58A}"/>
              </a:ext>
            </a:extLst>
          </p:cNvPr>
          <p:cNvSpPr>
            <a:spLocks noGrp="1"/>
          </p:cNvSpPr>
          <p:nvPr>
            <p:ph type="title"/>
          </p:nvPr>
        </p:nvSpPr>
        <p:spPr>
          <a:xfrm>
            <a:off x="432000" y="643480"/>
            <a:ext cx="8398800" cy="934890"/>
          </a:xfrm>
        </p:spPr>
        <p:txBody>
          <a:bodyPr/>
          <a:lstStyle/>
          <a:p>
            <a:r>
              <a:rPr lang="da-DK" dirty="0"/>
              <a:t>Metode 2: Isbjerg</a:t>
            </a:r>
            <a:br>
              <a:rPr lang="da-DK" dirty="0"/>
            </a:br>
            <a:r>
              <a:rPr lang="da-DK" dirty="0"/>
              <a:t>Se under overfladen</a:t>
            </a:r>
          </a:p>
        </p:txBody>
      </p:sp>
      <p:sp>
        <p:nvSpPr>
          <p:cNvPr id="7" name="Rektangel 6">
            <a:extLst>
              <a:ext uri="{FF2B5EF4-FFF2-40B4-BE49-F238E27FC236}">
                <a16:creationId xmlns:a16="http://schemas.microsoft.com/office/drawing/2014/main" id="{5A451D86-D1EB-4D7A-A3CC-2B45D9FF8E08}"/>
              </a:ext>
            </a:extLst>
          </p:cNvPr>
          <p:cNvSpPr/>
          <p:nvPr/>
        </p:nvSpPr>
        <p:spPr>
          <a:xfrm>
            <a:off x="432000" y="1608077"/>
            <a:ext cx="4087448" cy="3693319"/>
          </a:xfrm>
          <a:prstGeom prst="rect">
            <a:avLst/>
          </a:prstGeom>
        </p:spPr>
        <p:txBody>
          <a:bodyPr wrap="square">
            <a:spAutoFit/>
          </a:bodyPr>
          <a:lstStyle/>
          <a:p>
            <a:r>
              <a:rPr lang="da-DK" dirty="0">
                <a:latin typeface="Raleway" panose="020B0604020202020204" charset="0"/>
              </a:rPr>
              <a:t>Isbjerget er et billede på de følelser eller behov, der kan ligge under et menneskes reaktioner. Vi kan prøve at forstå en pårørendes måde at reagere eller handle på ved at gå på opdagelse under havets overflade. </a:t>
            </a:r>
          </a:p>
          <a:p>
            <a:endParaRPr lang="da-DK" dirty="0">
              <a:latin typeface="Raleway" panose="020B0604020202020204" charset="0"/>
            </a:endParaRPr>
          </a:p>
          <a:p>
            <a:r>
              <a:rPr lang="da-DK" dirty="0">
                <a:latin typeface="Raleway" panose="020B0604020202020204" charset="0"/>
              </a:rPr>
              <a:t>Når en pårørende reagerer på en måde, som vi ikke umiddelbart forstår, er det vigtigt, at vi overvejer, hvad der kan ligge til grund for vedkommendes handlinger og reaktioner.</a:t>
            </a:r>
            <a:endParaRPr lang="da-DK" dirty="0"/>
          </a:p>
        </p:txBody>
      </p:sp>
    </p:spTree>
    <p:extLst>
      <p:ext uri="{BB962C8B-B14F-4D97-AF65-F5344CB8AC3E}">
        <p14:creationId xmlns:p14="http://schemas.microsoft.com/office/powerpoint/2010/main" val="156046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EEDBCD05-09B1-41D1-98F4-E00D0DB93105}"/>
              </a:ext>
            </a:extLst>
          </p:cNvPr>
          <p:cNvSpPr txBox="1"/>
          <p:nvPr/>
        </p:nvSpPr>
        <p:spPr>
          <a:xfrm>
            <a:off x="162560" y="294640"/>
            <a:ext cx="11633200" cy="984885"/>
          </a:xfrm>
          <a:prstGeom prst="rect">
            <a:avLst/>
          </a:prstGeom>
          <a:noFill/>
        </p:spPr>
        <p:txBody>
          <a:bodyPr wrap="square" lIns="0" tIns="0" rIns="0" bIns="0" rtlCol="0">
            <a:spAutoFit/>
          </a:bodyPr>
          <a:lstStyle/>
          <a:p>
            <a:r>
              <a:rPr lang="da-DK" sz="3200" b="1" dirty="0">
                <a:solidFill>
                  <a:srgbClr val="5C2551"/>
                </a:solidFill>
              </a:rPr>
              <a:t>Tema 1</a:t>
            </a:r>
          </a:p>
          <a:p>
            <a:r>
              <a:rPr lang="da-DK" sz="3200" b="1" dirty="0">
                <a:solidFill>
                  <a:srgbClr val="5C2551"/>
                </a:solidFill>
              </a:rPr>
              <a:t>Samarbejde med pårørende på plejehjem</a:t>
            </a:r>
            <a:endParaRPr lang="da-DK" sz="3200" b="1" dirty="0"/>
          </a:p>
        </p:txBody>
      </p:sp>
      <p:pic>
        <p:nvPicPr>
          <p:cNvPr id="8" name="Pladsholder til indhold 4">
            <a:extLst>
              <a:ext uri="{FF2B5EF4-FFF2-40B4-BE49-F238E27FC236}">
                <a16:creationId xmlns:a16="http://schemas.microsoft.com/office/drawing/2014/main" id="{6B8A0E26-32B3-4DDA-8771-D877F476F6E9}"/>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886960" y="2059613"/>
            <a:ext cx="6177280" cy="4423905"/>
          </a:xfrm>
          <a:prstGeom prst="rect">
            <a:avLst/>
          </a:prstGeom>
        </p:spPr>
      </p:pic>
    </p:spTree>
    <p:extLst>
      <p:ext uri="{BB962C8B-B14F-4D97-AF65-F5344CB8AC3E}">
        <p14:creationId xmlns:p14="http://schemas.microsoft.com/office/powerpoint/2010/main" val="1233296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felt 11">
            <a:extLst>
              <a:ext uri="{FF2B5EF4-FFF2-40B4-BE49-F238E27FC236}">
                <a16:creationId xmlns:a16="http://schemas.microsoft.com/office/drawing/2014/main" id="{D44A5623-32DC-4046-AF22-822CF9048141}"/>
              </a:ext>
            </a:extLst>
          </p:cNvPr>
          <p:cNvSpPr txBox="1"/>
          <p:nvPr/>
        </p:nvSpPr>
        <p:spPr>
          <a:xfrm>
            <a:off x="6710766" y="0"/>
            <a:ext cx="5481234" cy="6858000"/>
          </a:xfrm>
          <a:prstGeom prst="rect">
            <a:avLst/>
          </a:prstGeom>
          <a:solidFill>
            <a:schemeClr val="bg2"/>
          </a:solidFill>
        </p:spPr>
        <p:txBody>
          <a:bodyPr wrap="square" lIns="0" tIns="0" rIns="0" bIns="0" rtlCol="0">
            <a:spAutoFit/>
          </a:bodyPr>
          <a:lstStyle/>
          <a:p>
            <a:endParaRPr lang="da-DK" sz="2000" dirty="0" err="1"/>
          </a:p>
        </p:txBody>
      </p:sp>
      <p:sp>
        <p:nvSpPr>
          <p:cNvPr id="8" name="Rektangel 7">
            <a:extLst>
              <a:ext uri="{FF2B5EF4-FFF2-40B4-BE49-F238E27FC236}">
                <a16:creationId xmlns:a16="http://schemas.microsoft.com/office/drawing/2014/main" id="{70DEC7AB-4901-416A-AC2B-8A2FD60400E5}"/>
              </a:ext>
            </a:extLst>
          </p:cNvPr>
          <p:cNvSpPr/>
          <p:nvPr/>
        </p:nvSpPr>
        <p:spPr>
          <a:xfrm>
            <a:off x="0" y="1783080"/>
            <a:ext cx="6292311" cy="5355312"/>
          </a:xfrm>
          <a:prstGeom prst="rect">
            <a:avLst/>
          </a:prstGeom>
        </p:spPr>
        <p:txBody>
          <a:bodyPr wrap="square">
            <a:spAutoFit/>
          </a:bodyPr>
          <a:lstStyle/>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solidFill>
                  <a:schemeClr val="bg2">
                    <a:lumMod val="75000"/>
                  </a:schemeClr>
                </a:solidFill>
              </a:rPr>
              <a:t>Når et menneske flytter på plejehjem, er det også en ny situation for dem, som er omkring borgeren. </a:t>
            </a:r>
          </a:p>
          <a:p>
            <a:pPr marL="285750" indent="-285750">
              <a:buFont typeface="Arial" panose="020B0604020202020204" pitchFamily="34" charset="0"/>
              <a:buChar char="•"/>
            </a:pPr>
            <a:endParaRPr lang="da-DK" dirty="0">
              <a:solidFill>
                <a:schemeClr val="bg2">
                  <a:lumMod val="75000"/>
                </a:schemeClr>
              </a:solidFill>
            </a:endParaRPr>
          </a:p>
          <a:p>
            <a:pPr marL="285750" indent="-285750">
              <a:buFont typeface="Arial" panose="020B0604020202020204" pitchFamily="34" charset="0"/>
              <a:buChar char="•"/>
            </a:pPr>
            <a:r>
              <a:rPr lang="da-DK" dirty="0">
                <a:solidFill>
                  <a:schemeClr val="bg2">
                    <a:lumMod val="75000"/>
                  </a:schemeClr>
                </a:solidFill>
              </a:rPr>
              <a:t>Det kan være en stor omvæltning, at ens nærmeste skal flytte ud af det fælles hjem eller modtage pleje</a:t>
            </a:r>
          </a:p>
          <a:p>
            <a:endParaRPr lang="da-DK" dirty="0">
              <a:solidFill>
                <a:schemeClr val="bg2">
                  <a:lumMod val="75000"/>
                </a:schemeClr>
              </a:solidFill>
            </a:endParaRPr>
          </a:p>
          <a:p>
            <a:pPr marL="285750" indent="-285750">
              <a:buFont typeface="Arial" panose="020B0604020202020204" pitchFamily="34" charset="0"/>
              <a:buChar char="•"/>
            </a:pPr>
            <a:r>
              <a:rPr lang="da-DK" dirty="0">
                <a:solidFill>
                  <a:schemeClr val="bg2">
                    <a:lumMod val="75000"/>
                  </a:schemeClr>
                </a:solidFill>
              </a:rPr>
              <a:t>Det er os som medarbejdere, der sammen skaber rammerne for samarbejdet med pårørende.</a:t>
            </a:r>
          </a:p>
          <a:p>
            <a:pPr marL="285750" indent="-285750">
              <a:buFont typeface="Arial" panose="020B0604020202020204" pitchFamily="34" charset="0"/>
              <a:buChar char="•"/>
            </a:pPr>
            <a:endParaRPr lang="da-DK" dirty="0">
              <a:solidFill>
                <a:schemeClr val="bg2">
                  <a:lumMod val="75000"/>
                </a:schemeClr>
              </a:solidFill>
            </a:endParaRPr>
          </a:p>
          <a:p>
            <a:pPr marL="285750" indent="-285750">
              <a:buFont typeface="Arial" panose="020B0604020202020204" pitchFamily="34" charset="0"/>
              <a:buChar char="•"/>
            </a:pPr>
            <a:r>
              <a:rPr lang="da-DK" dirty="0">
                <a:solidFill>
                  <a:schemeClr val="bg2">
                    <a:lumMod val="75000"/>
                  </a:schemeClr>
                </a:solidFill>
              </a:rPr>
              <a:t>Som medarbejdere kan vi gøre samarbejdet bedre ved at have fælles fokus på at inkludere pårørende i hverdagen og interessere os for, hvem de pårørende er, og hvordan vi bruger deres viden og observationer. </a:t>
            </a:r>
          </a:p>
          <a:p>
            <a:endParaRPr lang="da-DK" dirty="0"/>
          </a:p>
          <a:p>
            <a:endParaRPr lang="da-DK" dirty="0"/>
          </a:p>
          <a:p>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6ADBF582-0EF1-4D5B-A71C-BCCAB455413A}"/>
              </a:ext>
            </a:extLst>
          </p:cNvPr>
          <p:cNvSpPr>
            <a:spLocks noGrp="1"/>
          </p:cNvSpPr>
          <p:nvPr>
            <p:ph type="title"/>
          </p:nvPr>
        </p:nvSpPr>
        <p:spPr>
          <a:xfrm>
            <a:off x="418454" y="426720"/>
            <a:ext cx="5677546" cy="1798320"/>
          </a:xfrm>
        </p:spPr>
        <p:txBody>
          <a:bodyPr/>
          <a:lstStyle/>
          <a:p>
            <a:br>
              <a:rPr lang="da-DK" dirty="0"/>
            </a:br>
            <a:endParaRPr lang="da-DK" dirty="0"/>
          </a:p>
        </p:txBody>
      </p:sp>
      <p:sp>
        <p:nvSpPr>
          <p:cNvPr id="2" name="Tekstfelt 1">
            <a:extLst>
              <a:ext uri="{FF2B5EF4-FFF2-40B4-BE49-F238E27FC236}">
                <a16:creationId xmlns:a16="http://schemas.microsoft.com/office/drawing/2014/main" id="{86AB786D-F729-4F77-9273-F9CFA93ADA26}"/>
              </a:ext>
            </a:extLst>
          </p:cNvPr>
          <p:cNvSpPr txBox="1"/>
          <p:nvPr/>
        </p:nvSpPr>
        <p:spPr>
          <a:xfrm>
            <a:off x="286374" y="345441"/>
            <a:ext cx="5677546" cy="923330"/>
          </a:xfrm>
          <a:prstGeom prst="rect">
            <a:avLst/>
          </a:prstGeom>
          <a:noFill/>
        </p:spPr>
        <p:txBody>
          <a:bodyPr wrap="square" lIns="0" tIns="0" rIns="0" bIns="0" rtlCol="0">
            <a:spAutoFit/>
          </a:bodyPr>
          <a:lstStyle/>
          <a:p>
            <a:r>
              <a:rPr lang="da-DK" sz="3000" dirty="0">
                <a:solidFill>
                  <a:schemeClr val="bg2"/>
                </a:solidFill>
                <a:latin typeface="+mj-lt"/>
              </a:rPr>
              <a:t>Introduktion: fælles fokus på samarbejdet med pårørende </a:t>
            </a:r>
          </a:p>
        </p:txBody>
      </p:sp>
      <p:pic>
        <p:nvPicPr>
          <p:cNvPr id="11" name="Billede 10">
            <a:extLst>
              <a:ext uri="{FF2B5EF4-FFF2-40B4-BE49-F238E27FC236}">
                <a16:creationId xmlns:a16="http://schemas.microsoft.com/office/drawing/2014/main" id="{73CBEFFF-E281-4250-8FA5-BA3D9FFDB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408" y="1826508"/>
            <a:ext cx="4954393" cy="3304292"/>
          </a:xfrm>
          <a:prstGeom prst="rect">
            <a:avLst/>
          </a:prstGeom>
        </p:spPr>
      </p:pic>
    </p:spTree>
    <p:extLst>
      <p:ext uri="{BB962C8B-B14F-4D97-AF65-F5344CB8AC3E}">
        <p14:creationId xmlns:p14="http://schemas.microsoft.com/office/powerpoint/2010/main" val="4034291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86A454D-9454-40E6-AA5A-BC45D2F27661}"/>
              </a:ext>
            </a:extLst>
          </p:cNvPr>
          <p:cNvSpPr txBox="1"/>
          <p:nvPr/>
        </p:nvSpPr>
        <p:spPr>
          <a:xfrm>
            <a:off x="6492240" y="0"/>
            <a:ext cx="5699761" cy="6858000"/>
          </a:xfrm>
          <a:prstGeom prst="rect">
            <a:avLst/>
          </a:prstGeom>
          <a:solidFill>
            <a:schemeClr val="bg2"/>
          </a:solidFill>
        </p:spPr>
        <p:txBody>
          <a:bodyPr wrap="square" lIns="0" tIns="0" rIns="0" bIns="0" rtlCol="0">
            <a:spAutoFit/>
          </a:bodyPr>
          <a:lstStyle/>
          <a:p>
            <a:endParaRPr lang="da-DK" sz="2000" dirty="0" err="1"/>
          </a:p>
        </p:txBody>
      </p:sp>
      <p:sp>
        <p:nvSpPr>
          <p:cNvPr id="2" name="Titel 1">
            <a:extLst>
              <a:ext uri="{FF2B5EF4-FFF2-40B4-BE49-F238E27FC236}">
                <a16:creationId xmlns:a16="http://schemas.microsoft.com/office/drawing/2014/main" id="{86AD2D26-AA33-4845-B71D-A57868844D0B}"/>
              </a:ext>
            </a:extLst>
          </p:cNvPr>
          <p:cNvSpPr>
            <a:spLocks noGrp="1"/>
          </p:cNvSpPr>
          <p:nvPr>
            <p:ph type="title"/>
          </p:nvPr>
        </p:nvSpPr>
        <p:spPr>
          <a:xfrm>
            <a:off x="432000" y="632970"/>
            <a:ext cx="11050086" cy="837015"/>
          </a:xfrm>
        </p:spPr>
        <p:txBody>
          <a:bodyPr/>
          <a:lstStyle/>
          <a:p>
            <a:r>
              <a:rPr lang="da-DK" i="1" dirty="0"/>
              <a:t>Øvelse – lær af hinanden: </a:t>
            </a:r>
            <a:br>
              <a:rPr lang="da-DK" i="1" dirty="0"/>
            </a:br>
            <a:br>
              <a:rPr lang="da-DK" i="1" dirty="0"/>
            </a:br>
            <a:endParaRPr lang="da-DK" i="1" dirty="0"/>
          </a:p>
        </p:txBody>
      </p:sp>
      <p:sp>
        <p:nvSpPr>
          <p:cNvPr id="4" name="Tekstfelt 3">
            <a:extLst>
              <a:ext uri="{FF2B5EF4-FFF2-40B4-BE49-F238E27FC236}">
                <a16:creationId xmlns:a16="http://schemas.microsoft.com/office/drawing/2014/main" id="{94C6C3FB-406C-4EC2-9709-3377FF8D0D0F}"/>
              </a:ext>
            </a:extLst>
          </p:cNvPr>
          <p:cNvSpPr txBox="1"/>
          <p:nvPr/>
        </p:nvSpPr>
        <p:spPr>
          <a:xfrm>
            <a:off x="350719" y="1469985"/>
            <a:ext cx="5978959" cy="4755045"/>
          </a:xfrm>
          <a:prstGeom prst="rect">
            <a:avLst/>
          </a:prstGeom>
          <a:noFill/>
        </p:spPr>
        <p:txBody>
          <a:bodyPr wrap="square" lIns="0" tIns="0" rIns="0" bIns="0" rtlCol="0">
            <a:spAutoFit/>
          </a:bodyPr>
          <a:lstStyle/>
          <a:p>
            <a:br>
              <a:rPr lang="da-DK" sz="2000" b="1" i="1" dirty="0">
                <a:solidFill>
                  <a:schemeClr val="bg2"/>
                </a:solidFill>
              </a:rPr>
            </a:br>
            <a:r>
              <a:rPr lang="da-DK" sz="2000" b="1" i="1" dirty="0">
                <a:solidFill>
                  <a:schemeClr val="bg2"/>
                </a:solidFill>
              </a:rPr>
              <a:t>Hvad er det vigtigste vi/du gør for at skabe en </a:t>
            </a:r>
            <a:br>
              <a:rPr lang="da-DK" sz="2000" b="1" i="1" dirty="0">
                <a:solidFill>
                  <a:schemeClr val="bg2"/>
                </a:solidFill>
              </a:rPr>
            </a:br>
            <a:r>
              <a:rPr lang="da-DK" sz="2000" b="1" i="1" dirty="0">
                <a:solidFill>
                  <a:schemeClr val="bg2"/>
                </a:solidFill>
              </a:rPr>
              <a:t>god og tillidsfuld relation til pårørende?</a:t>
            </a:r>
            <a:br>
              <a:rPr lang="da-DK" sz="2000" b="1" i="1" dirty="0">
                <a:solidFill>
                  <a:schemeClr val="bg2"/>
                </a:solidFill>
              </a:rPr>
            </a:br>
            <a:br>
              <a:rPr lang="da-DK" sz="2000" b="1" i="1" dirty="0">
                <a:solidFill>
                  <a:schemeClr val="bg2"/>
                </a:solidFill>
              </a:rPr>
            </a:br>
            <a:r>
              <a:rPr lang="da-DK" sz="2000" b="1" i="1" dirty="0">
                <a:solidFill>
                  <a:schemeClr val="bg2"/>
                </a:solidFill>
              </a:rPr>
              <a:t>Hvornår fungerer pårørendesamarbejdet godt?</a:t>
            </a:r>
            <a:br>
              <a:rPr lang="da-DK" sz="2000" b="1" i="1" dirty="0">
                <a:solidFill>
                  <a:schemeClr val="bg2"/>
                </a:solidFill>
              </a:rPr>
            </a:br>
            <a:br>
              <a:rPr lang="da-DK" sz="2000" b="1" i="1" dirty="0">
                <a:solidFill>
                  <a:schemeClr val="bg2"/>
                </a:solidFill>
              </a:rPr>
            </a:br>
            <a:r>
              <a:rPr lang="da-DK" sz="2000" b="1" i="1" dirty="0">
                <a:solidFill>
                  <a:schemeClr val="bg2"/>
                </a:solidFill>
              </a:rPr>
              <a:t>Hvornår bliver det svært? Og hvad gør I/du så?</a:t>
            </a:r>
          </a:p>
          <a:p>
            <a:r>
              <a:rPr lang="da-DK" sz="2000" dirty="0">
                <a:solidFill>
                  <a:schemeClr val="bg2"/>
                </a:solidFill>
              </a:rPr>
              <a:t>Deler vi de svære oplevelser med hinanden? Og lærer vi af dem?</a:t>
            </a:r>
            <a:endParaRPr lang="da-DK" sz="2000" b="1" i="1" dirty="0">
              <a:solidFill>
                <a:schemeClr val="bg2"/>
              </a:solidFill>
            </a:endParaRPr>
          </a:p>
          <a:p>
            <a:endParaRPr lang="da-DK" sz="2000" b="1" i="1" dirty="0">
              <a:solidFill>
                <a:schemeClr val="bg2"/>
              </a:solidFill>
            </a:endParaRPr>
          </a:p>
          <a:p>
            <a:endParaRPr lang="da-DK" sz="2000" b="1" i="1" dirty="0">
              <a:solidFill>
                <a:schemeClr val="bg2"/>
              </a:solidFill>
            </a:endParaRPr>
          </a:p>
          <a:p>
            <a:pPr marL="342900" indent="-342900">
              <a:buFontTx/>
              <a:buChar char="-"/>
            </a:pPr>
            <a:r>
              <a:rPr lang="da-DK" sz="2000" b="1" i="1" dirty="0">
                <a:solidFill>
                  <a:schemeClr val="bg2"/>
                </a:solidFill>
              </a:rPr>
              <a:t>Kom gerne med eksempler fra jeres arbejde</a:t>
            </a:r>
          </a:p>
          <a:p>
            <a:pPr marL="342900" indent="-342900">
              <a:buFontTx/>
              <a:buChar char="-"/>
            </a:pPr>
            <a:endParaRPr lang="da-DK" sz="2000" b="1" i="1" dirty="0">
              <a:solidFill>
                <a:schemeClr val="bg2"/>
              </a:solidFill>
            </a:endParaRPr>
          </a:p>
          <a:p>
            <a:endParaRPr lang="da-DK" sz="2000" b="1" i="1" dirty="0">
              <a:solidFill>
                <a:schemeClr val="bg2"/>
              </a:solidFill>
            </a:endParaRPr>
          </a:p>
          <a:p>
            <a:r>
              <a:rPr lang="da-DK" sz="2000" b="1" i="1" dirty="0">
                <a:solidFill>
                  <a:schemeClr val="bg2"/>
                </a:solidFill>
              </a:rPr>
              <a:t>Er der noget nyt vi skal afprøve? </a:t>
            </a:r>
            <a:endParaRPr lang="da-DK" sz="2000" b="1" dirty="0">
              <a:solidFill>
                <a:schemeClr val="bg2"/>
              </a:solidFill>
            </a:endParaRPr>
          </a:p>
        </p:txBody>
      </p:sp>
      <p:pic>
        <p:nvPicPr>
          <p:cNvPr id="6" name="Pladsholder til indhold 4">
            <a:extLst>
              <a:ext uri="{FF2B5EF4-FFF2-40B4-BE49-F238E27FC236}">
                <a16:creationId xmlns:a16="http://schemas.microsoft.com/office/drawing/2014/main" id="{FF2A9D29-9F1A-41B6-B07F-E8013DBF033C}"/>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577695" y="2059613"/>
            <a:ext cx="5451744" cy="3904307"/>
          </a:xfrm>
          <a:prstGeom prst="rect">
            <a:avLst/>
          </a:prstGeom>
        </p:spPr>
      </p:pic>
    </p:spTree>
    <p:extLst>
      <p:ext uri="{BB962C8B-B14F-4D97-AF65-F5344CB8AC3E}">
        <p14:creationId xmlns:p14="http://schemas.microsoft.com/office/powerpoint/2010/main" val="3497547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A86A454D-9454-40E6-AA5A-BC45D2F27661}"/>
              </a:ext>
            </a:extLst>
          </p:cNvPr>
          <p:cNvSpPr txBox="1"/>
          <p:nvPr/>
        </p:nvSpPr>
        <p:spPr>
          <a:xfrm>
            <a:off x="6228080" y="0"/>
            <a:ext cx="5963921" cy="6858000"/>
          </a:xfrm>
          <a:prstGeom prst="rect">
            <a:avLst/>
          </a:prstGeom>
          <a:solidFill>
            <a:schemeClr val="bg2"/>
          </a:solidFill>
        </p:spPr>
        <p:txBody>
          <a:bodyPr wrap="square" lIns="0" tIns="0" rIns="0" bIns="0" rtlCol="0">
            <a:spAutoFit/>
          </a:bodyPr>
          <a:lstStyle/>
          <a:p>
            <a:endParaRPr lang="da-DK" sz="2000" dirty="0" err="1"/>
          </a:p>
        </p:txBody>
      </p:sp>
      <p:sp>
        <p:nvSpPr>
          <p:cNvPr id="2" name="Titel 1">
            <a:extLst>
              <a:ext uri="{FF2B5EF4-FFF2-40B4-BE49-F238E27FC236}">
                <a16:creationId xmlns:a16="http://schemas.microsoft.com/office/drawing/2014/main" id="{86AD2D26-AA33-4845-B71D-A57868844D0B}"/>
              </a:ext>
            </a:extLst>
          </p:cNvPr>
          <p:cNvSpPr>
            <a:spLocks noGrp="1"/>
          </p:cNvSpPr>
          <p:nvPr>
            <p:ph type="title"/>
          </p:nvPr>
        </p:nvSpPr>
        <p:spPr>
          <a:xfrm>
            <a:off x="432000" y="479082"/>
            <a:ext cx="6568240" cy="811239"/>
          </a:xfrm>
        </p:spPr>
        <p:txBody>
          <a:bodyPr/>
          <a:lstStyle/>
          <a:p>
            <a:br>
              <a:rPr lang="da-DK" i="1" dirty="0"/>
            </a:br>
            <a:br>
              <a:rPr lang="da-DK" i="1" dirty="0"/>
            </a:br>
            <a:endParaRPr lang="da-DK" i="1" dirty="0"/>
          </a:p>
        </p:txBody>
      </p:sp>
      <p:sp>
        <p:nvSpPr>
          <p:cNvPr id="5" name="Tekstfelt 4">
            <a:extLst>
              <a:ext uri="{FF2B5EF4-FFF2-40B4-BE49-F238E27FC236}">
                <a16:creationId xmlns:a16="http://schemas.microsoft.com/office/drawing/2014/main" id="{9B777EAE-3216-4AE2-8765-273F9B471ABD}"/>
              </a:ext>
            </a:extLst>
          </p:cNvPr>
          <p:cNvSpPr txBox="1"/>
          <p:nvPr/>
        </p:nvSpPr>
        <p:spPr>
          <a:xfrm>
            <a:off x="432000" y="479082"/>
            <a:ext cx="5440479" cy="430887"/>
          </a:xfrm>
          <a:prstGeom prst="rect">
            <a:avLst/>
          </a:prstGeom>
          <a:noFill/>
        </p:spPr>
        <p:txBody>
          <a:bodyPr wrap="square" lIns="0" tIns="0" rIns="0" bIns="0" rtlCol="0">
            <a:spAutoFit/>
          </a:bodyPr>
          <a:lstStyle/>
          <a:p>
            <a:r>
              <a:rPr lang="da-DK" sz="2800" b="1" dirty="0">
                <a:solidFill>
                  <a:schemeClr val="bg2"/>
                </a:solidFill>
              </a:rPr>
              <a:t>Kommunikation med pårørende</a:t>
            </a:r>
          </a:p>
        </p:txBody>
      </p:sp>
      <p:pic>
        <p:nvPicPr>
          <p:cNvPr id="6" name="Billede 5">
            <a:extLst>
              <a:ext uri="{FF2B5EF4-FFF2-40B4-BE49-F238E27FC236}">
                <a16:creationId xmlns:a16="http://schemas.microsoft.com/office/drawing/2014/main" id="{62E51042-1D98-4831-B007-4FA09D2D3959}"/>
              </a:ext>
            </a:extLst>
          </p:cNvPr>
          <p:cNvPicPr>
            <a:picLocks noChangeAspect="1"/>
          </p:cNvPicPr>
          <p:nvPr/>
        </p:nvPicPr>
        <p:blipFill>
          <a:blip r:embed="rId3"/>
          <a:stretch>
            <a:fillRect/>
          </a:stretch>
        </p:blipFill>
        <p:spPr>
          <a:xfrm>
            <a:off x="6502337" y="1798774"/>
            <a:ext cx="5415406" cy="2016374"/>
          </a:xfrm>
          <a:prstGeom prst="rect">
            <a:avLst/>
          </a:prstGeom>
        </p:spPr>
      </p:pic>
      <p:sp>
        <p:nvSpPr>
          <p:cNvPr id="7" name="Tekstfelt 6">
            <a:extLst>
              <a:ext uri="{FF2B5EF4-FFF2-40B4-BE49-F238E27FC236}">
                <a16:creationId xmlns:a16="http://schemas.microsoft.com/office/drawing/2014/main" id="{9F17FD0F-ABD9-458C-A0C3-83FD584B0B6C}"/>
              </a:ext>
            </a:extLst>
          </p:cNvPr>
          <p:cNvSpPr txBox="1"/>
          <p:nvPr/>
        </p:nvSpPr>
        <p:spPr>
          <a:xfrm>
            <a:off x="6634480" y="1036320"/>
            <a:ext cx="4795520" cy="615553"/>
          </a:xfrm>
          <a:prstGeom prst="rect">
            <a:avLst/>
          </a:prstGeom>
          <a:noFill/>
        </p:spPr>
        <p:txBody>
          <a:bodyPr wrap="square" lIns="0" tIns="0" rIns="0" bIns="0" rtlCol="0">
            <a:spAutoFit/>
          </a:bodyPr>
          <a:lstStyle/>
          <a:p>
            <a:endParaRPr lang="da-DK" sz="2000" dirty="0">
              <a:solidFill>
                <a:schemeClr val="bg1"/>
              </a:solidFill>
            </a:endParaRPr>
          </a:p>
          <a:p>
            <a:r>
              <a:rPr lang="da-DK" sz="2000" dirty="0">
                <a:solidFill>
                  <a:schemeClr val="bg1"/>
                </a:solidFill>
              </a:rPr>
              <a:t>Sæt ord på udviklingen</a:t>
            </a:r>
          </a:p>
        </p:txBody>
      </p:sp>
      <p:sp>
        <p:nvSpPr>
          <p:cNvPr id="8" name="Tekstfelt 7">
            <a:extLst>
              <a:ext uri="{FF2B5EF4-FFF2-40B4-BE49-F238E27FC236}">
                <a16:creationId xmlns:a16="http://schemas.microsoft.com/office/drawing/2014/main" id="{D9894A2A-C8FE-4F49-B76C-BA154B298843}"/>
              </a:ext>
            </a:extLst>
          </p:cNvPr>
          <p:cNvSpPr txBox="1"/>
          <p:nvPr/>
        </p:nvSpPr>
        <p:spPr>
          <a:xfrm>
            <a:off x="660400" y="1036320"/>
            <a:ext cx="5293422" cy="5416868"/>
          </a:xfrm>
          <a:prstGeom prst="rect">
            <a:avLst/>
          </a:prstGeom>
          <a:noFill/>
        </p:spPr>
        <p:txBody>
          <a:bodyPr wrap="square" lIns="0" tIns="0" rIns="0" bIns="0" rtlCol="0">
            <a:spAutoFit/>
          </a:bodyPr>
          <a:lstStyle/>
          <a:p>
            <a:endParaRPr lang="da-DK" sz="2000" b="1" dirty="0">
              <a:solidFill>
                <a:schemeClr val="bg2"/>
              </a:solidFill>
            </a:endParaRPr>
          </a:p>
          <a:p>
            <a:r>
              <a:rPr lang="da-DK" sz="2000" b="1" dirty="0">
                <a:solidFill>
                  <a:schemeClr val="bg2"/>
                </a:solidFill>
              </a:rPr>
              <a:t>Når vi taler med pårørende, gør vi det som professionelle. Vi skaber bedre kommunikation, når vi:</a:t>
            </a:r>
          </a:p>
          <a:p>
            <a:endParaRPr lang="da-DK" sz="2000" dirty="0">
              <a:solidFill>
                <a:schemeClr val="bg2"/>
              </a:solidFill>
            </a:endParaRPr>
          </a:p>
          <a:p>
            <a:pPr marL="342900" indent="-342900">
              <a:buFont typeface="Arial" panose="020B0604020202020204" pitchFamily="34" charset="0"/>
              <a:buChar char="•"/>
            </a:pPr>
            <a:r>
              <a:rPr lang="da-DK" dirty="0">
                <a:solidFill>
                  <a:schemeClr val="bg2"/>
                </a:solidFill>
              </a:rPr>
              <a:t>Begrænser fagudtryk. Selvom vi skal kommunikere professionelt, er det vigtigt, at vi ikke bruger fagsprog, som er svært at forstå.</a:t>
            </a:r>
          </a:p>
          <a:p>
            <a:pPr marL="342900" indent="-342900">
              <a:buFont typeface="Arial" panose="020B0604020202020204" pitchFamily="34" charset="0"/>
              <a:buChar char="•"/>
            </a:pPr>
            <a:endParaRPr lang="da-DK" dirty="0">
              <a:solidFill>
                <a:schemeClr val="bg2"/>
              </a:solidFill>
            </a:endParaRPr>
          </a:p>
          <a:p>
            <a:pPr marL="342900" indent="-342900">
              <a:buFont typeface="Arial" panose="020B0604020202020204" pitchFamily="34" charset="0"/>
              <a:buChar char="•"/>
            </a:pPr>
            <a:r>
              <a:rPr lang="da-DK" dirty="0">
                <a:solidFill>
                  <a:schemeClr val="bg2"/>
                </a:solidFill>
              </a:rPr>
              <a:t>Spørg de pårørende, om de har brug for at få forklaret noget igen.</a:t>
            </a:r>
          </a:p>
          <a:p>
            <a:pPr marL="342900" indent="-342900">
              <a:buFont typeface="Arial" panose="020B0604020202020204" pitchFamily="34" charset="0"/>
              <a:buChar char="•"/>
            </a:pPr>
            <a:endParaRPr lang="da-DK" dirty="0">
              <a:solidFill>
                <a:schemeClr val="bg2"/>
              </a:solidFill>
            </a:endParaRPr>
          </a:p>
          <a:p>
            <a:pPr marL="342900" indent="-342900">
              <a:buFont typeface="Arial" panose="020B0604020202020204" pitchFamily="34" charset="0"/>
              <a:buChar char="•"/>
            </a:pPr>
            <a:r>
              <a:rPr lang="da-DK" dirty="0">
                <a:solidFill>
                  <a:schemeClr val="bg2"/>
                </a:solidFill>
              </a:rPr>
              <a:t>Anerkender følelser: selvom vi ikke har tid til at sætte os ned og tale med en pårørende er det alligevel vigtigt, at vi ser de pårørende. Vi kan fx sige: ”jeg kan se, at du er ked af, jeg ville gerne hjælpe dig, men jeg kan desværre ikke lige nu”. Eller: ”Har du mulighed for at gå til min kollega eller leder”. </a:t>
            </a:r>
          </a:p>
        </p:txBody>
      </p:sp>
    </p:spTree>
    <p:extLst>
      <p:ext uri="{BB962C8B-B14F-4D97-AF65-F5344CB8AC3E}">
        <p14:creationId xmlns:p14="http://schemas.microsoft.com/office/powerpoint/2010/main" val="4188310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D7816675-E18B-4D15-B862-4F9E358542DA}"/>
              </a:ext>
            </a:extLst>
          </p:cNvPr>
          <p:cNvSpPr>
            <a:spLocks noGrp="1"/>
          </p:cNvSpPr>
          <p:nvPr>
            <p:ph idx="1"/>
          </p:nvPr>
        </p:nvSpPr>
        <p:spPr/>
        <p:txBody>
          <a:bodyPr/>
          <a:lstStyle/>
          <a:p>
            <a:endParaRPr lang="da-DK"/>
          </a:p>
        </p:txBody>
      </p:sp>
      <p:sp>
        <p:nvSpPr>
          <p:cNvPr id="3" name="Pladsholder til slidenummer 2">
            <a:extLst>
              <a:ext uri="{FF2B5EF4-FFF2-40B4-BE49-F238E27FC236}">
                <a16:creationId xmlns:a16="http://schemas.microsoft.com/office/drawing/2014/main" id="{A3733992-8056-4718-855A-8E5158B00710}"/>
              </a:ext>
            </a:extLst>
          </p:cNvPr>
          <p:cNvSpPr>
            <a:spLocks noGrp="1"/>
          </p:cNvSpPr>
          <p:nvPr>
            <p:ph type="sldNum" sz="quarter" idx="12"/>
          </p:nvPr>
        </p:nvSpPr>
        <p:spPr/>
        <p:txBody>
          <a:bodyPr/>
          <a:lstStyle/>
          <a:p>
            <a:r>
              <a:rPr lang="da-DK"/>
              <a:t>Side </a:t>
            </a:r>
            <a:fld id="{24C8C45C-947F-4981-8B3F-4F32E973C901}" type="slidenum">
              <a:rPr lang="da-DK" smtClean="0"/>
              <a:pPr/>
              <a:t>7</a:t>
            </a:fld>
            <a:endParaRPr lang="da-DK" dirty="0"/>
          </a:p>
        </p:txBody>
      </p:sp>
      <p:sp>
        <p:nvSpPr>
          <p:cNvPr id="4" name="Titel 3">
            <a:extLst>
              <a:ext uri="{FF2B5EF4-FFF2-40B4-BE49-F238E27FC236}">
                <a16:creationId xmlns:a16="http://schemas.microsoft.com/office/drawing/2014/main" id="{2F514049-DC34-43DF-9956-F52B6AFABACE}"/>
              </a:ext>
            </a:extLst>
          </p:cNvPr>
          <p:cNvSpPr>
            <a:spLocks noGrp="1"/>
          </p:cNvSpPr>
          <p:nvPr>
            <p:ph type="title"/>
          </p:nvPr>
        </p:nvSpPr>
        <p:spPr/>
        <p:txBody>
          <a:bodyPr/>
          <a:lstStyle/>
          <a:p>
            <a:endParaRPr lang="da-DK"/>
          </a:p>
        </p:txBody>
      </p:sp>
      <p:sp>
        <p:nvSpPr>
          <p:cNvPr id="5" name="Tekstfelt 4">
            <a:extLst>
              <a:ext uri="{FF2B5EF4-FFF2-40B4-BE49-F238E27FC236}">
                <a16:creationId xmlns:a16="http://schemas.microsoft.com/office/drawing/2014/main" id="{9C623BFC-F646-412D-84DF-45C92FCAEDC2}"/>
              </a:ext>
            </a:extLst>
          </p:cNvPr>
          <p:cNvSpPr txBox="1"/>
          <p:nvPr/>
        </p:nvSpPr>
        <p:spPr>
          <a:xfrm>
            <a:off x="0" y="0"/>
            <a:ext cx="12192000" cy="6858000"/>
          </a:xfrm>
          <a:prstGeom prst="rect">
            <a:avLst/>
          </a:prstGeom>
          <a:solidFill>
            <a:srgbClr val="C3B7CA"/>
          </a:solidFill>
        </p:spPr>
        <p:txBody>
          <a:bodyPr wrap="square" lIns="0" tIns="0" rIns="0" bIns="0" rtlCol="0">
            <a:spAutoFit/>
          </a:bodyPr>
          <a:lstStyle/>
          <a:p>
            <a:endParaRPr lang="da-DK" sz="2000" dirty="0" err="1"/>
          </a:p>
        </p:txBody>
      </p:sp>
      <p:sp>
        <p:nvSpPr>
          <p:cNvPr id="6" name="Tekstfelt 5">
            <a:extLst>
              <a:ext uri="{FF2B5EF4-FFF2-40B4-BE49-F238E27FC236}">
                <a16:creationId xmlns:a16="http://schemas.microsoft.com/office/drawing/2014/main" id="{4B1CE902-BB00-46F6-B671-1E11BEF95678}"/>
              </a:ext>
            </a:extLst>
          </p:cNvPr>
          <p:cNvSpPr txBox="1"/>
          <p:nvPr/>
        </p:nvSpPr>
        <p:spPr>
          <a:xfrm>
            <a:off x="335280" y="345440"/>
            <a:ext cx="10068560" cy="923330"/>
          </a:xfrm>
          <a:prstGeom prst="rect">
            <a:avLst/>
          </a:prstGeom>
          <a:noFill/>
        </p:spPr>
        <p:txBody>
          <a:bodyPr wrap="square" lIns="0" tIns="0" rIns="0" bIns="0" rtlCol="0">
            <a:spAutoFit/>
          </a:bodyPr>
          <a:lstStyle/>
          <a:p>
            <a:r>
              <a:rPr lang="da-DK" sz="3000" b="1" dirty="0">
                <a:solidFill>
                  <a:schemeClr val="bg2">
                    <a:lumMod val="75000"/>
                  </a:schemeClr>
                </a:solidFill>
              </a:rPr>
              <a:t>Tema 2</a:t>
            </a:r>
          </a:p>
          <a:p>
            <a:r>
              <a:rPr lang="da-DK" sz="3000" b="1" dirty="0">
                <a:solidFill>
                  <a:schemeClr val="bg2">
                    <a:lumMod val="75000"/>
                  </a:schemeClr>
                </a:solidFill>
              </a:rPr>
              <a:t>Den gode indflytning på plejehjem</a:t>
            </a:r>
          </a:p>
        </p:txBody>
      </p:sp>
      <p:pic>
        <p:nvPicPr>
          <p:cNvPr id="7" name="Pladsholder til indhold 4">
            <a:extLst>
              <a:ext uri="{FF2B5EF4-FFF2-40B4-BE49-F238E27FC236}">
                <a16:creationId xmlns:a16="http://schemas.microsoft.com/office/drawing/2014/main" id="{C808A76A-F90B-4934-AAD4-CECDBF2197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4720" y="1556300"/>
            <a:ext cx="5381421" cy="4821364"/>
          </a:xfrm>
          <a:prstGeom prst="rect">
            <a:avLst/>
          </a:prstGeom>
        </p:spPr>
      </p:pic>
    </p:spTree>
    <p:extLst>
      <p:ext uri="{BB962C8B-B14F-4D97-AF65-F5344CB8AC3E}">
        <p14:creationId xmlns:p14="http://schemas.microsoft.com/office/powerpoint/2010/main" val="536645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606D5AD-7FDE-4130-979C-EFF42AF029E3}"/>
              </a:ext>
            </a:extLst>
          </p:cNvPr>
          <p:cNvSpPr>
            <a:spLocks noGrp="1"/>
          </p:cNvSpPr>
          <p:nvPr>
            <p:ph type="title"/>
          </p:nvPr>
        </p:nvSpPr>
        <p:spPr>
          <a:xfrm>
            <a:off x="432000" y="632970"/>
            <a:ext cx="11760000" cy="1204561"/>
          </a:xfrm>
        </p:spPr>
        <p:txBody>
          <a:bodyPr/>
          <a:lstStyle/>
          <a:p>
            <a:r>
              <a:rPr lang="da-DK" dirty="0"/>
              <a:t>Tema 2</a:t>
            </a:r>
            <a:br>
              <a:rPr lang="da-DK" dirty="0"/>
            </a:br>
            <a:r>
              <a:rPr lang="da-DK" dirty="0"/>
              <a:t>Den gode opstart i hjemmeplejen</a:t>
            </a:r>
            <a:br>
              <a:rPr lang="da-DK" dirty="0"/>
            </a:br>
            <a:endParaRPr lang="da-DK" dirty="0"/>
          </a:p>
        </p:txBody>
      </p:sp>
      <p:pic>
        <p:nvPicPr>
          <p:cNvPr id="8" name="Billede 7">
            <a:extLst>
              <a:ext uri="{FF2B5EF4-FFF2-40B4-BE49-F238E27FC236}">
                <a16:creationId xmlns:a16="http://schemas.microsoft.com/office/drawing/2014/main" id="{BAA40FE1-8144-42C2-9C07-A440E1AC67D3}"/>
              </a:ext>
            </a:extLst>
          </p:cNvPr>
          <p:cNvPicPr>
            <a:picLocks noChangeAspect="1"/>
          </p:cNvPicPr>
          <p:nvPr/>
        </p:nvPicPr>
        <p:blipFill>
          <a:blip r:embed="rId3"/>
          <a:stretch>
            <a:fillRect/>
          </a:stretch>
        </p:blipFill>
        <p:spPr>
          <a:xfrm>
            <a:off x="1761538" y="1837531"/>
            <a:ext cx="7768541" cy="4394705"/>
          </a:xfrm>
          <a:prstGeom prst="rect">
            <a:avLst/>
          </a:prstGeom>
        </p:spPr>
      </p:pic>
      <p:sp>
        <p:nvSpPr>
          <p:cNvPr id="5" name="Rektangel 4">
            <a:extLst>
              <a:ext uri="{FF2B5EF4-FFF2-40B4-BE49-F238E27FC236}">
                <a16:creationId xmlns:a16="http://schemas.microsoft.com/office/drawing/2014/main" id="{47E273B0-BD94-4125-B645-85CE9F57A145}"/>
              </a:ext>
            </a:extLst>
          </p:cNvPr>
          <p:cNvSpPr/>
          <p:nvPr/>
        </p:nvSpPr>
        <p:spPr>
          <a:xfrm>
            <a:off x="0" y="0"/>
            <a:ext cx="12192000" cy="6858000"/>
          </a:xfrm>
          <a:prstGeom prst="rect">
            <a:avLst/>
          </a:prstGeom>
          <a:solidFill>
            <a:srgbClr val="C3B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6" name="Billede 5">
            <a:extLst>
              <a:ext uri="{FF2B5EF4-FFF2-40B4-BE49-F238E27FC236}">
                <a16:creationId xmlns:a16="http://schemas.microsoft.com/office/drawing/2014/main" id="{FFFD50C7-8467-403A-BB97-AE8711BC0C82}"/>
              </a:ext>
            </a:extLst>
          </p:cNvPr>
          <p:cNvPicPr>
            <a:picLocks noChangeAspect="1"/>
          </p:cNvPicPr>
          <p:nvPr/>
        </p:nvPicPr>
        <p:blipFill rotWithShape="1">
          <a:blip r:embed="rId4">
            <a:extLst>
              <a:ext uri="{28A0092B-C50C-407E-A947-70E740481C1C}">
                <a14:useLocalDpi xmlns:a14="http://schemas.microsoft.com/office/drawing/2010/main" val="0"/>
              </a:ext>
            </a:extLst>
          </a:blip>
          <a:srcRect l="27849" t="856" r="13860" b="856"/>
          <a:stretch/>
        </p:blipFill>
        <p:spPr>
          <a:xfrm>
            <a:off x="0" y="0"/>
            <a:ext cx="6096001" cy="6858000"/>
          </a:xfrm>
          <a:prstGeom prst="rect">
            <a:avLst/>
          </a:prstGeom>
        </p:spPr>
      </p:pic>
      <p:sp>
        <p:nvSpPr>
          <p:cNvPr id="2" name="Tekstfelt 1">
            <a:extLst>
              <a:ext uri="{FF2B5EF4-FFF2-40B4-BE49-F238E27FC236}">
                <a16:creationId xmlns:a16="http://schemas.microsoft.com/office/drawing/2014/main" id="{A00378B8-2415-47CE-8893-A06E797C063F}"/>
              </a:ext>
            </a:extLst>
          </p:cNvPr>
          <p:cNvSpPr txBox="1"/>
          <p:nvPr/>
        </p:nvSpPr>
        <p:spPr>
          <a:xfrm>
            <a:off x="6096000" y="632970"/>
            <a:ext cx="5994400" cy="5293757"/>
          </a:xfrm>
          <a:prstGeom prst="rect">
            <a:avLst/>
          </a:prstGeom>
          <a:noFill/>
        </p:spPr>
        <p:txBody>
          <a:bodyPr wrap="square" lIns="0" tIns="0" rIns="0" bIns="0" rtlCol="0">
            <a:spAutoFit/>
          </a:bodyPr>
          <a:lstStyle/>
          <a:p>
            <a:pPr lvl="1">
              <a:lnSpc>
                <a:spcPct val="100000"/>
              </a:lnSpc>
              <a:buNone/>
            </a:pPr>
            <a:endParaRPr lang="da-DK" dirty="0">
              <a:solidFill>
                <a:schemeClr val="bg2"/>
              </a:solidFill>
            </a:endParaRPr>
          </a:p>
          <a:p>
            <a:pPr lvl="1">
              <a:lnSpc>
                <a:spcPct val="100000"/>
              </a:lnSpc>
              <a:buNone/>
            </a:pPr>
            <a:endParaRPr lang="da-DK" dirty="0">
              <a:solidFill>
                <a:schemeClr val="bg2"/>
              </a:solidFill>
            </a:endParaRPr>
          </a:p>
          <a:p>
            <a:pPr lvl="1">
              <a:lnSpc>
                <a:spcPct val="100000"/>
              </a:lnSpc>
              <a:buNone/>
            </a:pPr>
            <a:endParaRPr lang="da-DK" dirty="0">
              <a:solidFill>
                <a:schemeClr val="bg2"/>
              </a:solidFill>
            </a:endParaRPr>
          </a:p>
          <a:p>
            <a:pPr lvl="1">
              <a:lnSpc>
                <a:spcPct val="100000"/>
              </a:lnSpc>
              <a:buNone/>
            </a:pPr>
            <a:endParaRPr lang="da-DK" dirty="0">
              <a:solidFill>
                <a:schemeClr val="bg2"/>
              </a:solidFill>
            </a:endParaRPr>
          </a:p>
          <a:p>
            <a:pPr lvl="1">
              <a:lnSpc>
                <a:spcPct val="100000"/>
              </a:lnSpc>
              <a:buNone/>
            </a:pPr>
            <a:endParaRPr lang="da-DK" dirty="0">
              <a:solidFill>
                <a:schemeClr val="bg2"/>
              </a:solidFill>
            </a:endParaRPr>
          </a:p>
          <a:p>
            <a:pPr lvl="1">
              <a:lnSpc>
                <a:spcPct val="100000"/>
              </a:lnSpc>
              <a:buNone/>
            </a:pPr>
            <a:r>
              <a:rPr lang="da-DK" dirty="0">
                <a:solidFill>
                  <a:schemeClr val="bg2">
                    <a:lumMod val="75000"/>
                  </a:schemeClr>
                </a:solidFill>
              </a:rPr>
              <a:t>Det første møde er afgørende for relationen til både borger og pårørende. </a:t>
            </a:r>
          </a:p>
          <a:p>
            <a:pPr lvl="1">
              <a:lnSpc>
                <a:spcPct val="100000"/>
              </a:lnSpc>
              <a:buNone/>
            </a:pPr>
            <a:endParaRPr lang="da-DK" dirty="0">
              <a:solidFill>
                <a:schemeClr val="bg2">
                  <a:lumMod val="75000"/>
                </a:schemeClr>
              </a:solidFill>
            </a:endParaRPr>
          </a:p>
          <a:p>
            <a:pPr lvl="1">
              <a:lnSpc>
                <a:spcPct val="100000"/>
              </a:lnSpc>
              <a:buNone/>
            </a:pPr>
            <a:r>
              <a:rPr lang="da-DK" dirty="0">
                <a:solidFill>
                  <a:schemeClr val="bg2">
                    <a:lumMod val="75000"/>
                  </a:schemeClr>
                </a:solidFill>
              </a:rPr>
              <a:t>Vi kan spørge borger og pårørende: </a:t>
            </a:r>
            <a:br>
              <a:rPr lang="da-DK" dirty="0">
                <a:solidFill>
                  <a:schemeClr val="bg2">
                    <a:lumMod val="75000"/>
                  </a:schemeClr>
                </a:solidFill>
              </a:rPr>
            </a:br>
            <a:endParaRPr lang="da-DK" dirty="0">
              <a:solidFill>
                <a:schemeClr val="bg2">
                  <a:lumMod val="75000"/>
                </a:schemeClr>
              </a:solidFill>
            </a:endParaRPr>
          </a:p>
          <a:p>
            <a:pPr lvl="2">
              <a:lnSpc>
                <a:spcPct val="100000"/>
              </a:lnSpc>
              <a:buFont typeface="Arial" panose="020B0604020202020204" pitchFamily="34" charset="0"/>
              <a:buChar char="•"/>
            </a:pPr>
            <a:r>
              <a:rPr lang="da-DK" dirty="0">
                <a:solidFill>
                  <a:schemeClr val="bg2">
                    <a:lumMod val="75000"/>
                  </a:schemeClr>
                </a:solidFill>
              </a:rPr>
              <a:t> hvilke roller har borger og pårørende haft i forhold til hinanden?</a:t>
            </a:r>
            <a:br>
              <a:rPr lang="da-DK" dirty="0">
                <a:solidFill>
                  <a:schemeClr val="bg2">
                    <a:lumMod val="75000"/>
                  </a:schemeClr>
                </a:solidFill>
              </a:rPr>
            </a:br>
            <a:endParaRPr lang="da-DK" dirty="0">
              <a:solidFill>
                <a:schemeClr val="bg2">
                  <a:lumMod val="75000"/>
                </a:schemeClr>
              </a:solidFill>
            </a:endParaRPr>
          </a:p>
          <a:p>
            <a:pPr lvl="2">
              <a:lnSpc>
                <a:spcPct val="100000"/>
              </a:lnSpc>
              <a:buFont typeface="Arial" panose="020B0604020202020204" pitchFamily="34" charset="0"/>
              <a:buChar char="•"/>
            </a:pPr>
            <a:r>
              <a:rPr lang="da-DK" dirty="0">
                <a:solidFill>
                  <a:schemeClr val="bg2">
                    <a:lumMod val="75000"/>
                  </a:schemeClr>
                </a:solidFill>
              </a:rPr>
              <a:t> hvordan ændrer rollerne sig, nu hvor borger flytter på plejehjem?</a:t>
            </a:r>
          </a:p>
          <a:p>
            <a:pPr lvl="2">
              <a:lnSpc>
                <a:spcPct val="100000"/>
              </a:lnSpc>
            </a:pPr>
            <a:endParaRPr lang="da-DK" dirty="0">
              <a:solidFill>
                <a:schemeClr val="bg2">
                  <a:lumMod val="75000"/>
                </a:schemeClr>
              </a:solidFill>
            </a:endParaRPr>
          </a:p>
          <a:p>
            <a:pPr lvl="2">
              <a:lnSpc>
                <a:spcPct val="100000"/>
              </a:lnSpc>
              <a:buFont typeface="Arial" panose="020B0604020202020204" pitchFamily="34" charset="0"/>
              <a:buChar char="•"/>
            </a:pPr>
            <a:r>
              <a:rPr lang="da-DK" dirty="0">
                <a:solidFill>
                  <a:schemeClr val="bg2">
                    <a:lumMod val="75000"/>
                  </a:schemeClr>
                </a:solidFill>
              </a:rPr>
              <a:t> hvordan og hvornår vil pårørende inddrages og have information?</a:t>
            </a:r>
          </a:p>
          <a:p>
            <a:endParaRPr lang="da-DK" sz="2000" dirty="0" err="1"/>
          </a:p>
        </p:txBody>
      </p:sp>
      <p:sp>
        <p:nvSpPr>
          <p:cNvPr id="3" name="Tekstfelt 2">
            <a:extLst>
              <a:ext uri="{FF2B5EF4-FFF2-40B4-BE49-F238E27FC236}">
                <a16:creationId xmlns:a16="http://schemas.microsoft.com/office/drawing/2014/main" id="{10C04FAF-CE9E-4059-804D-07AF54377DE9}"/>
              </a:ext>
            </a:extLst>
          </p:cNvPr>
          <p:cNvSpPr txBox="1"/>
          <p:nvPr/>
        </p:nvSpPr>
        <p:spPr>
          <a:xfrm>
            <a:off x="6360160" y="172721"/>
            <a:ext cx="4998720" cy="923330"/>
          </a:xfrm>
          <a:prstGeom prst="rect">
            <a:avLst/>
          </a:prstGeom>
          <a:noFill/>
        </p:spPr>
        <p:txBody>
          <a:bodyPr wrap="square" lIns="0" tIns="0" rIns="0" bIns="0" rtlCol="0">
            <a:spAutoFit/>
          </a:bodyPr>
          <a:lstStyle/>
          <a:p>
            <a:r>
              <a:rPr lang="da-DK" sz="3000" b="1" dirty="0">
                <a:solidFill>
                  <a:schemeClr val="bg2">
                    <a:lumMod val="75000"/>
                  </a:schemeClr>
                </a:solidFill>
              </a:rPr>
              <a:t>Introduktion: Start ved det første møde</a:t>
            </a:r>
            <a:endParaRPr lang="da-DK" sz="3000" b="1" dirty="0"/>
          </a:p>
        </p:txBody>
      </p:sp>
    </p:spTree>
    <p:extLst>
      <p:ext uri="{BB962C8B-B14F-4D97-AF65-F5344CB8AC3E}">
        <p14:creationId xmlns:p14="http://schemas.microsoft.com/office/powerpoint/2010/main" val="2237953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3782B0E2-3358-4D8A-8DA7-B321264C8771}"/>
              </a:ext>
            </a:extLst>
          </p:cNvPr>
          <p:cNvSpPr txBox="1"/>
          <p:nvPr/>
        </p:nvSpPr>
        <p:spPr>
          <a:xfrm>
            <a:off x="0" y="0"/>
            <a:ext cx="12192000" cy="6858000"/>
          </a:xfrm>
          <a:prstGeom prst="rect">
            <a:avLst/>
          </a:prstGeom>
          <a:solidFill>
            <a:srgbClr val="C3B7CA"/>
          </a:solidFill>
        </p:spPr>
        <p:txBody>
          <a:bodyPr wrap="square" lIns="0" tIns="0" rIns="0" bIns="0" rtlCol="0">
            <a:spAutoFit/>
          </a:bodyPr>
          <a:lstStyle/>
          <a:p>
            <a:endParaRPr lang="da-DK" sz="2000" dirty="0" err="1"/>
          </a:p>
        </p:txBody>
      </p:sp>
      <p:sp>
        <p:nvSpPr>
          <p:cNvPr id="8" name="Kombinationstegning 7">
            <a:extLst>
              <a:ext uri="{FF2B5EF4-FFF2-40B4-BE49-F238E27FC236}">
                <a16:creationId xmlns:a16="http://schemas.microsoft.com/office/drawing/2014/main" id="{728CB10D-2490-479D-B761-CDE7433AEECE}"/>
              </a:ext>
            </a:extLst>
          </p:cNvPr>
          <p:cNvSpPr/>
          <p:nvPr/>
        </p:nvSpPr>
        <p:spPr>
          <a:xfrm>
            <a:off x="254643" y="1407158"/>
            <a:ext cx="5473283" cy="2363307"/>
          </a:xfrm>
          <a:custGeom>
            <a:avLst/>
            <a:gdLst>
              <a:gd name="connsiteX0" fmla="*/ 0 w 5603323"/>
              <a:gd name="connsiteY0" fmla="*/ 459764 h 2758528"/>
              <a:gd name="connsiteX1" fmla="*/ 459764 w 5603323"/>
              <a:gd name="connsiteY1" fmla="*/ 0 h 2758528"/>
              <a:gd name="connsiteX2" fmla="*/ 5143559 w 5603323"/>
              <a:gd name="connsiteY2" fmla="*/ 0 h 2758528"/>
              <a:gd name="connsiteX3" fmla="*/ 5603323 w 5603323"/>
              <a:gd name="connsiteY3" fmla="*/ 459764 h 2758528"/>
              <a:gd name="connsiteX4" fmla="*/ 5603323 w 5603323"/>
              <a:gd name="connsiteY4" fmla="*/ 2298764 h 2758528"/>
              <a:gd name="connsiteX5" fmla="*/ 5143559 w 5603323"/>
              <a:gd name="connsiteY5" fmla="*/ 2758528 h 2758528"/>
              <a:gd name="connsiteX6" fmla="*/ 459764 w 5603323"/>
              <a:gd name="connsiteY6" fmla="*/ 2758528 h 2758528"/>
              <a:gd name="connsiteX7" fmla="*/ 0 w 5603323"/>
              <a:gd name="connsiteY7" fmla="*/ 2298764 h 2758528"/>
              <a:gd name="connsiteX8" fmla="*/ 0 w 5603323"/>
              <a:gd name="connsiteY8" fmla="*/ 459764 h 275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3323" h="2758528">
                <a:moveTo>
                  <a:pt x="0" y="459764"/>
                </a:moveTo>
                <a:cubicBezTo>
                  <a:pt x="0" y="205843"/>
                  <a:pt x="205843" y="0"/>
                  <a:pt x="459764" y="0"/>
                </a:cubicBezTo>
                <a:lnTo>
                  <a:pt x="5143559" y="0"/>
                </a:lnTo>
                <a:cubicBezTo>
                  <a:pt x="5397480" y="0"/>
                  <a:pt x="5603323" y="205843"/>
                  <a:pt x="5603323" y="459764"/>
                </a:cubicBezTo>
                <a:lnTo>
                  <a:pt x="5603323" y="2298764"/>
                </a:lnTo>
                <a:cubicBezTo>
                  <a:pt x="5603323" y="2552685"/>
                  <a:pt x="5397480" y="2758528"/>
                  <a:pt x="5143559" y="2758528"/>
                </a:cubicBezTo>
                <a:lnTo>
                  <a:pt x="459764" y="2758528"/>
                </a:lnTo>
                <a:cubicBezTo>
                  <a:pt x="205843" y="2758528"/>
                  <a:pt x="0" y="2552685"/>
                  <a:pt x="0" y="2298764"/>
                </a:cubicBezTo>
                <a:lnTo>
                  <a:pt x="0" y="459764"/>
                </a:lnTo>
                <a:close/>
              </a:path>
            </a:pathLst>
          </a:custGeom>
          <a:noFill/>
          <a:ln>
            <a:solidFill>
              <a:schemeClr val="bg2"/>
            </a:solidFill>
          </a:ln>
        </p:spPr>
        <p:style>
          <a:lnRef idx="2">
            <a:schemeClr val="accent5"/>
          </a:lnRef>
          <a:fillRef idx="1">
            <a:schemeClr val="lt1"/>
          </a:fillRef>
          <a:effectRef idx="0">
            <a:schemeClr val="accent5"/>
          </a:effectRef>
          <a:fontRef idx="minor">
            <a:schemeClr val="dk1"/>
          </a:fontRef>
        </p:style>
        <p:txBody>
          <a:bodyPr spcFirstLastPara="0" vert="horz" wrap="square" lIns="792000" tIns="360000" rIns="360000" bIns="360000" numCol="1" spcCol="1270" anchor="t" anchorCtr="0">
            <a:noAutofit/>
          </a:bodyPr>
          <a:lstStyle/>
          <a:p>
            <a:pPr marL="0" lvl="0" indent="0" defTabSz="622300">
              <a:lnSpc>
                <a:spcPct val="90000"/>
              </a:lnSpc>
              <a:spcBef>
                <a:spcPct val="0"/>
              </a:spcBef>
              <a:spcAft>
                <a:spcPct val="35000"/>
              </a:spcAft>
              <a:buNone/>
            </a:pPr>
            <a:endParaRPr lang="da-DK" sz="1600" b="0" kern="1200" dirty="0">
              <a:solidFill>
                <a:schemeClr val="bg2">
                  <a:lumMod val="75000"/>
                </a:schemeClr>
              </a:solidFill>
            </a:endParaRPr>
          </a:p>
        </p:txBody>
      </p:sp>
      <p:sp>
        <p:nvSpPr>
          <p:cNvPr id="9" name="Kombinationstegning 7">
            <a:extLst>
              <a:ext uri="{FF2B5EF4-FFF2-40B4-BE49-F238E27FC236}">
                <a16:creationId xmlns:a16="http://schemas.microsoft.com/office/drawing/2014/main" id="{34FA9D40-A993-4936-8523-BE660CE10218}"/>
              </a:ext>
            </a:extLst>
          </p:cNvPr>
          <p:cNvSpPr/>
          <p:nvPr/>
        </p:nvSpPr>
        <p:spPr>
          <a:xfrm>
            <a:off x="254643" y="3877519"/>
            <a:ext cx="5473283" cy="2363307"/>
          </a:xfrm>
          <a:custGeom>
            <a:avLst/>
            <a:gdLst>
              <a:gd name="connsiteX0" fmla="*/ 0 w 5603323"/>
              <a:gd name="connsiteY0" fmla="*/ 459764 h 2758528"/>
              <a:gd name="connsiteX1" fmla="*/ 459764 w 5603323"/>
              <a:gd name="connsiteY1" fmla="*/ 0 h 2758528"/>
              <a:gd name="connsiteX2" fmla="*/ 5143559 w 5603323"/>
              <a:gd name="connsiteY2" fmla="*/ 0 h 2758528"/>
              <a:gd name="connsiteX3" fmla="*/ 5603323 w 5603323"/>
              <a:gd name="connsiteY3" fmla="*/ 459764 h 2758528"/>
              <a:gd name="connsiteX4" fmla="*/ 5603323 w 5603323"/>
              <a:gd name="connsiteY4" fmla="*/ 2298764 h 2758528"/>
              <a:gd name="connsiteX5" fmla="*/ 5143559 w 5603323"/>
              <a:gd name="connsiteY5" fmla="*/ 2758528 h 2758528"/>
              <a:gd name="connsiteX6" fmla="*/ 459764 w 5603323"/>
              <a:gd name="connsiteY6" fmla="*/ 2758528 h 2758528"/>
              <a:gd name="connsiteX7" fmla="*/ 0 w 5603323"/>
              <a:gd name="connsiteY7" fmla="*/ 2298764 h 2758528"/>
              <a:gd name="connsiteX8" fmla="*/ 0 w 5603323"/>
              <a:gd name="connsiteY8" fmla="*/ 459764 h 275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3323" h="2758528">
                <a:moveTo>
                  <a:pt x="0" y="459764"/>
                </a:moveTo>
                <a:cubicBezTo>
                  <a:pt x="0" y="205843"/>
                  <a:pt x="205843" y="0"/>
                  <a:pt x="459764" y="0"/>
                </a:cubicBezTo>
                <a:lnTo>
                  <a:pt x="5143559" y="0"/>
                </a:lnTo>
                <a:cubicBezTo>
                  <a:pt x="5397480" y="0"/>
                  <a:pt x="5603323" y="205843"/>
                  <a:pt x="5603323" y="459764"/>
                </a:cubicBezTo>
                <a:lnTo>
                  <a:pt x="5603323" y="2298764"/>
                </a:lnTo>
                <a:cubicBezTo>
                  <a:pt x="5603323" y="2552685"/>
                  <a:pt x="5397480" y="2758528"/>
                  <a:pt x="5143559" y="2758528"/>
                </a:cubicBezTo>
                <a:lnTo>
                  <a:pt x="459764" y="2758528"/>
                </a:lnTo>
                <a:cubicBezTo>
                  <a:pt x="205843" y="2758528"/>
                  <a:pt x="0" y="2552685"/>
                  <a:pt x="0" y="2298764"/>
                </a:cubicBezTo>
                <a:lnTo>
                  <a:pt x="0" y="459764"/>
                </a:lnTo>
                <a:close/>
              </a:path>
            </a:pathLst>
          </a:custGeom>
          <a:noFill/>
          <a:ln>
            <a:solidFill>
              <a:schemeClr val="bg2"/>
            </a:solidFill>
          </a:ln>
        </p:spPr>
        <p:style>
          <a:lnRef idx="2">
            <a:schemeClr val="accent5"/>
          </a:lnRef>
          <a:fillRef idx="1">
            <a:schemeClr val="lt1"/>
          </a:fillRef>
          <a:effectRef idx="0">
            <a:schemeClr val="accent5"/>
          </a:effectRef>
          <a:fontRef idx="minor">
            <a:schemeClr val="dk1"/>
          </a:fontRef>
        </p:style>
        <p:txBody>
          <a:bodyPr spcFirstLastPara="0" vert="horz" wrap="square" lIns="792000" tIns="360000" rIns="360000" bIns="360000" numCol="1" spcCol="1270" anchor="t" anchorCtr="0">
            <a:noAutofit/>
          </a:bodyPr>
          <a:lstStyle/>
          <a:p>
            <a:pPr marL="0" lvl="0" indent="0" defTabSz="622300">
              <a:lnSpc>
                <a:spcPct val="90000"/>
              </a:lnSpc>
              <a:spcBef>
                <a:spcPct val="0"/>
              </a:spcBef>
              <a:spcAft>
                <a:spcPct val="35000"/>
              </a:spcAft>
              <a:buNone/>
            </a:pPr>
            <a:endParaRPr lang="da-DK" sz="1600" b="0" kern="1200" dirty="0">
              <a:solidFill>
                <a:schemeClr val="bg2">
                  <a:lumMod val="75000"/>
                </a:schemeClr>
              </a:solidFill>
            </a:endParaRPr>
          </a:p>
        </p:txBody>
      </p:sp>
      <p:sp>
        <p:nvSpPr>
          <p:cNvPr id="10" name="Kombinationstegning 7">
            <a:extLst>
              <a:ext uri="{FF2B5EF4-FFF2-40B4-BE49-F238E27FC236}">
                <a16:creationId xmlns:a16="http://schemas.microsoft.com/office/drawing/2014/main" id="{83D2AC26-3002-4035-871A-CDA466311B39}"/>
              </a:ext>
            </a:extLst>
          </p:cNvPr>
          <p:cNvSpPr/>
          <p:nvPr/>
        </p:nvSpPr>
        <p:spPr>
          <a:xfrm>
            <a:off x="6070806" y="1407159"/>
            <a:ext cx="5328720" cy="2217786"/>
          </a:xfrm>
          <a:custGeom>
            <a:avLst/>
            <a:gdLst>
              <a:gd name="connsiteX0" fmla="*/ 0 w 5603323"/>
              <a:gd name="connsiteY0" fmla="*/ 459764 h 2758528"/>
              <a:gd name="connsiteX1" fmla="*/ 459764 w 5603323"/>
              <a:gd name="connsiteY1" fmla="*/ 0 h 2758528"/>
              <a:gd name="connsiteX2" fmla="*/ 5143559 w 5603323"/>
              <a:gd name="connsiteY2" fmla="*/ 0 h 2758528"/>
              <a:gd name="connsiteX3" fmla="*/ 5603323 w 5603323"/>
              <a:gd name="connsiteY3" fmla="*/ 459764 h 2758528"/>
              <a:gd name="connsiteX4" fmla="*/ 5603323 w 5603323"/>
              <a:gd name="connsiteY4" fmla="*/ 2298764 h 2758528"/>
              <a:gd name="connsiteX5" fmla="*/ 5143559 w 5603323"/>
              <a:gd name="connsiteY5" fmla="*/ 2758528 h 2758528"/>
              <a:gd name="connsiteX6" fmla="*/ 459764 w 5603323"/>
              <a:gd name="connsiteY6" fmla="*/ 2758528 h 2758528"/>
              <a:gd name="connsiteX7" fmla="*/ 0 w 5603323"/>
              <a:gd name="connsiteY7" fmla="*/ 2298764 h 2758528"/>
              <a:gd name="connsiteX8" fmla="*/ 0 w 5603323"/>
              <a:gd name="connsiteY8" fmla="*/ 459764 h 275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3323" h="2758528">
                <a:moveTo>
                  <a:pt x="0" y="459764"/>
                </a:moveTo>
                <a:cubicBezTo>
                  <a:pt x="0" y="205843"/>
                  <a:pt x="205843" y="0"/>
                  <a:pt x="459764" y="0"/>
                </a:cubicBezTo>
                <a:lnTo>
                  <a:pt x="5143559" y="0"/>
                </a:lnTo>
                <a:cubicBezTo>
                  <a:pt x="5397480" y="0"/>
                  <a:pt x="5603323" y="205843"/>
                  <a:pt x="5603323" y="459764"/>
                </a:cubicBezTo>
                <a:lnTo>
                  <a:pt x="5603323" y="2298764"/>
                </a:lnTo>
                <a:cubicBezTo>
                  <a:pt x="5603323" y="2552685"/>
                  <a:pt x="5397480" y="2758528"/>
                  <a:pt x="5143559" y="2758528"/>
                </a:cubicBezTo>
                <a:lnTo>
                  <a:pt x="459764" y="2758528"/>
                </a:lnTo>
                <a:cubicBezTo>
                  <a:pt x="205843" y="2758528"/>
                  <a:pt x="0" y="2552685"/>
                  <a:pt x="0" y="2298764"/>
                </a:cubicBezTo>
                <a:lnTo>
                  <a:pt x="0" y="459764"/>
                </a:lnTo>
                <a:close/>
              </a:path>
            </a:pathLst>
          </a:custGeom>
          <a:noFill/>
          <a:ln>
            <a:solidFill>
              <a:schemeClr val="bg2"/>
            </a:solidFill>
          </a:ln>
        </p:spPr>
        <p:style>
          <a:lnRef idx="2">
            <a:schemeClr val="accent5"/>
          </a:lnRef>
          <a:fillRef idx="1">
            <a:schemeClr val="lt1"/>
          </a:fillRef>
          <a:effectRef idx="0">
            <a:schemeClr val="accent5"/>
          </a:effectRef>
          <a:fontRef idx="minor">
            <a:schemeClr val="dk1"/>
          </a:fontRef>
        </p:style>
        <p:txBody>
          <a:bodyPr spcFirstLastPara="0" vert="horz" wrap="square" lIns="792000" tIns="360000" rIns="360000" bIns="360000" numCol="1" spcCol="1270" anchor="t" anchorCtr="0">
            <a:noAutofit/>
          </a:bodyPr>
          <a:lstStyle/>
          <a:p>
            <a:pPr marL="0" lvl="0" indent="0" defTabSz="622300">
              <a:lnSpc>
                <a:spcPct val="90000"/>
              </a:lnSpc>
              <a:spcBef>
                <a:spcPct val="0"/>
              </a:spcBef>
              <a:spcAft>
                <a:spcPct val="35000"/>
              </a:spcAft>
              <a:buNone/>
            </a:pPr>
            <a:endParaRPr lang="da-DK" sz="1600" b="0" kern="1200" dirty="0">
              <a:solidFill>
                <a:schemeClr val="bg2">
                  <a:lumMod val="75000"/>
                </a:schemeClr>
              </a:solidFill>
            </a:endParaRPr>
          </a:p>
        </p:txBody>
      </p:sp>
      <p:sp>
        <p:nvSpPr>
          <p:cNvPr id="11" name="Kombinationstegning 7">
            <a:extLst>
              <a:ext uri="{FF2B5EF4-FFF2-40B4-BE49-F238E27FC236}">
                <a16:creationId xmlns:a16="http://schemas.microsoft.com/office/drawing/2014/main" id="{D0BA55ED-1181-4647-933F-3AF2D7BBDE6D}"/>
              </a:ext>
            </a:extLst>
          </p:cNvPr>
          <p:cNvSpPr/>
          <p:nvPr/>
        </p:nvSpPr>
        <p:spPr>
          <a:xfrm>
            <a:off x="6052017" y="3865946"/>
            <a:ext cx="5474830" cy="2363307"/>
          </a:xfrm>
          <a:custGeom>
            <a:avLst/>
            <a:gdLst>
              <a:gd name="connsiteX0" fmla="*/ 0 w 5603323"/>
              <a:gd name="connsiteY0" fmla="*/ 459764 h 2758528"/>
              <a:gd name="connsiteX1" fmla="*/ 459764 w 5603323"/>
              <a:gd name="connsiteY1" fmla="*/ 0 h 2758528"/>
              <a:gd name="connsiteX2" fmla="*/ 5143559 w 5603323"/>
              <a:gd name="connsiteY2" fmla="*/ 0 h 2758528"/>
              <a:gd name="connsiteX3" fmla="*/ 5603323 w 5603323"/>
              <a:gd name="connsiteY3" fmla="*/ 459764 h 2758528"/>
              <a:gd name="connsiteX4" fmla="*/ 5603323 w 5603323"/>
              <a:gd name="connsiteY4" fmla="*/ 2298764 h 2758528"/>
              <a:gd name="connsiteX5" fmla="*/ 5143559 w 5603323"/>
              <a:gd name="connsiteY5" fmla="*/ 2758528 h 2758528"/>
              <a:gd name="connsiteX6" fmla="*/ 459764 w 5603323"/>
              <a:gd name="connsiteY6" fmla="*/ 2758528 h 2758528"/>
              <a:gd name="connsiteX7" fmla="*/ 0 w 5603323"/>
              <a:gd name="connsiteY7" fmla="*/ 2298764 h 2758528"/>
              <a:gd name="connsiteX8" fmla="*/ 0 w 5603323"/>
              <a:gd name="connsiteY8" fmla="*/ 459764 h 275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3323" h="2758528">
                <a:moveTo>
                  <a:pt x="0" y="459764"/>
                </a:moveTo>
                <a:cubicBezTo>
                  <a:pt x="0" y="205843"/>
                  <a:pt x="205843" y="0"/>
                  <a:pt x="459764" y="0"/>
                </a:cubicBezTo>
                <a:lnTo>
                  <a:pt x="5143559" y="0"/>
                </a:lnTo>
                <a:cubicBezTo>
                  <a:pt x="5397480" y="0"/>
                  <a:pt x="5603323" y="205843"/>
                  <a:pt x="5603323" y="459764"/>
                </a:cubicBezTo>
                <a:lnTo>
                  <a:pt x="5603323" y="2298764"/>
                </a:lnTo>
                <a:cubicBezTo>
                  <a:pt x="5603323" y="2552685"/>
                  <a:pt x="5397480" y="2758528"/>
                  <a:pt x="5143559" y="2758528"/>
                </a:cubicBezTo>
                <a:lnTo>
                  <a:pt x="459764" y="2758528"/>
                </a:lnTo>
                <a:cubicBezTo>
                  <a:pt x="205843" y="2758528"/>
                  <a:pt x="0" y="2552685"/>
                  <a:pt x="0" y="2298764"/>
                </a:cubicBezTo>
                <a:lnTo>
                  <a:pt x="0" y="459764"/>
                </a:lnTo>
                <a:close/>
              </a:path>
            </a:pathLst>
          </a:custGeom>
          <a:noFill/>
          <a:ln>
            <a:solidFill>
              <a:schemeClr val="bg2"/>
            </a:solidFill>
          </a:ln>
        </p:spPr>
        <p:style>
          <a:lnRef idx="2">
            <a:schemeClr val="accent5"/>
          </a:lnRef>
          <a:fillRef idx="1">
            <a:schemeClr val="lt1"/>
          </a:fillRef>
          <a:effectRef idx="0">
            <a:schemeClr val="accent5"/>
          </a:effectRef>
          <a:fontRef idx="minor">
            <a:schemeClr val="dk1"/>
          </a:fontRef>
        </p:style>
        <p:txBody>
          <a:bodyPr spcFirstLastPara="0" vert="horz" wrap="square" lIns="792000" tIns="360000" rIns="360000" bIns="360000" numCol="1" spcCol="1270" anchor="t" anchorCtr="0">
            <a:noAutofit/>
          </a:bodyPr>
          <a:lstStyle/>
          <a:p>
            <a:pPr marL="285750" lvl="0" indent="-285750" defTabSz="622300">
              <a:lnSpc>
                <a:spcPct val="90000"/>
              </a:lnSpc>
              <a:spcBef>
                <a:spcPct val="0"/>
              </a:spcBef>
              <a:spcAft>
                <a:spcPct val="35000"/>
              </a:spcAft>
              <a:buFont typeface="Arial" panose="020B0604020202020204" pitchFamily="34" charset="0"/>
              <a:buChar char="•"/>
            </a:pPr>
            <a:endParaRPr lang="da-DK" sz="1600" dirty="0">
              <a:solidFill>
                <a:schemeClr val="bg2">
                  <a:lumMod val="75000"/>
                </a:schemeClr>
              </a:solidFill>
            </a:endParaRPr>
          </a:p>
        </p:txBody>
      </p:sp>
      <p:sp>
        <p:nvSpPr>
          <p:cNvPr id="12" name="Tekstfelt 11">
            <a:extLst>
              <a:ext uri="{FF2B5EF4-FFF2-40B4-BE49-F238E27FC236}">
                <a16:creationId xmlns:a16="http://schemas.microsoft.com/office/drawing/2014/main" id="{C9A7E0DD-1B78-45F2-AB16-961E86357F98}"/>
              </a:ext>
            </a:extLst>
          </p:cNvPr>
          <p:cNvSpPr txBox="1"/>
          <p:nvPr/>
        </p:nvSpPr>
        <p:spPr>
          <a:xfrm>
            <a:off x="891251" y="254643"/>
            <a:ext cx="11111696" cy="923330"/>
          </a:xfrm>
          <a:prstGeom prst="rect">
            <a:avLst/>
          </a:prstGeom>
          <a:noFill/>
        </p:spPr>
        <p:txBody>
          <a:bodyPr wrap="square" lIns="0" tIns="0" rIns="0" bIns="0" rtlCol="0">
            <a:spAutoFit/>
          </a:bodyPr>
          <a:lstStyle/>
          <a:p>
            <a:r>
              <a:rPr lang="da-DK" sz="3000" b="1" dirty="0">
                <a:solidFill>
                  <a:schemeClr val="bg2"/>
                </a:solidFill>
              </a:rPr>
              <a:t>Øvelse: Den gode indflytning </a:t>
            </a:r>
            <a:r>
              <a:rPr lang="da-DK" sz="3000" b="1" dirty="0">
                <a:solidFill>
                  <a:srgbClr val="5C2551"/>
                </a:solidFill>
              </a:rPr>
              <a:t>– hvad gør vi godt og hvordan kan vi udvikle os?</a:t>
            </a:r>
            <a:endParaRPr lang="da-DK" sz="3000" b="1" dirty="0">
              <a:solidFill>
                <a:schemeClr val="bg2"/>
              </a:solidFill>
            </a:endParaRPr>
          </a:p>
        </p:txBody>
      </p:sp>
      <p:sp>
        <p:nvSpPr>
          <p:cNvPr id="13" name="Tekstfelt 12">
            <a:extLst>
              <a:ext uri="{FF2B5EF4-FFF2-40B4-BE49-F238E27FC236}">
                <a16:creationId xmlns:a16="http://schemas.microsoft.com/office/drawing/2014/main" id="{19749E79-6A3D-4730-87DF-4B830B20BC54}"/>
              </a:ext>
            </a:extLst>
          </p:cNvPr>
          <p:cNvSpPr txBox="1"/>
          <p:nvPr/>
        </p:nvSpPr>
        <p:spPr>
          <a:xfrm>
            <a:off x="578734" y="4082840"/>
            <a:ext cx="5024971" cy="2183675"/>
          </a:xfrm>
          <a:prstGeom prst="rect">
            <a:avLst/>
          </a:prstGeom>
          <a:noFill/>
        </p:spPr>
        <p:txBody>
          <a:bodyPr wrap="square" lIns="0" tIns="0" rIns="0" bIns="0" rtlCol="0">
            <a:spAutoFit/>
          </a:bodyPr>
          <a:lstStyle/>
          <a:p>
            <a:pPr lvl="0" defTabSz="622300">
              <a:lnSpc>
                <a:spcPct val="90000"/>
              </a:lnSpc>
              <a:spcBef>
                <a:spcPct val="0"/>
              </a:spcBef>
              <a:spcAft>
                <a:spcPct val="35000"/>
              </a:spcAft>
            </a:pPr>
            <a:r>
              <a:rPr lang="da-DK" b="1" dirty="0">
                <a:solidFill>
                  <a:schemeClr val="bg2"/>
                </a:solidFill>
              </a:rPr>
              <a:t>2. Hvad gør vi eller har vi gjort, som fungerer godt?</a:t>
            </a:r>
          </a:p>
          <a:p>
            <a:pPr marL="28575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Hvilke gode erfaringer har vi med at tage hensyn til pårørende ved indflytning? </a:t>
            </a:r>
          </a:p>
          <a:p>
            <a:pPr marL="28575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Hvilke erfaringer har vi med at  overdrage pårørendes viden fra indflytningssamtalen til hinanden?</a:t>
            </a:r>
          </a:p>
          <a:p>
            <a:endParaRPr lang="da-DK" sz="2000" dirty="0" err="1"/>
          </a:p>
        </p:txBody>
      </p:sp>
      <p:sp>
        <p:nvSpPr>
          <p:cNvPr id="14" name="Tekstfelt 13">
            <a:extLst>
              <a:ext uri="{FF2B5EF4-FFF2-40B4-BE49-F238E27FC236}">
                <a16:creationId xmlns:a16="http://schemas.microsoft.com/office/drawing/2014/main" id="{FB93BC7E-9A45-4810-B2A0-F1B4A0432DB9}"/>
              </a:ext>
            </a:extLst>
          </p:cNvPr>
          <p:cNvSpPr txBox="1"/>
          <p:nvPr/>
        </p:nvSpPr>
        <p:spPr>
          <a:xfrm>
            <a:off x="578733" y="1597306"/>
            <a:ext cx="5024971" cy="2211375"/>
          </a:xfrm>
          <a:prstGeom prst="rect">
            <a:avLst/>
          </a:prstGeom>
          <a:noFill/>
        </p:spPr>
        <p:txBody>
          <a:bodyPr wrap="square" lIns="0" tIns="0" rIns="0" bIns="0" rtlCol="0">
            <a:spAutoFit/>
          </a:bodyPr>
          <a:lstStyle/>
          <a:p>
            <a:pPr lvl="0" defTabSz="622300">
              <a:lnSpc>
                <a:spcPct val="90000"/>
              </a:lnSpc>
              <a:spcBef>
                <a:spcPct val="0"/>
              </a:spcBef>
              <a:spcAft>
                <a:spcPct val="35000"/>
              </a:spcAft>
            </a:pPr>
            <a:r>
              <a:rPr lang="da-DK" b="1" dirty="0">
                <a:solidFill>
                  <a:schemeClr val="bg2"/>
                </a:solidFill>
              </a:rPr>
              <a:t>1. Hvad er vores praksis nu?</a:t>
            </a: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Har vi indflytningssamtaler e. lign., og hvad lægger vi vægt på i den forbindelse?</a:t>
            </a:r>
          </a:p>
          <a:p>
            <a:pPr marL="28575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Hvordan sikrer vi det gode samarbejde med nye pårørende?</a:t>
            </a: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Spørger vi de pårørende, hvad de vil bidrage med, og hvornår de kan kontaktes?</a:t>
            </a:r>
          </a:p>
          <a:p>
            <a:pPr marL="285750" lvl="0" indent="-285750" defTabSz="622300">
              <a:lnSpc>
                <a:spcPct val="90000"/>
              </a:lnSpc>
              <a:spcBef>
                <a:spcPct val="0"/>
              </a:spcBef>
              <a:spcAft>
                <a:spcPct val="35000"/>
              </a:spcAft>
              <a:buFont typeface="Arial" panose="020B0604020202020204" pitchFamily="34" charset="0"/>
              <a:buChar char="•"/>
            </a:pPr>
            <a:endParaRPr lang="da-DK" sz="2000" dirty="0"/>
          </a:p>
        </p:txBody>
      </p:sp>
      <p:sp>
        <p:nvSpPr>
          <p:cNvPr id="16" name="Tekstfelt 15">
            <a:extLst>
              <a:ext uri="{FF2B5EF4-FFF2-40B4-BE49-F238E27FC236}">
                <a16:creationId xmlns:a16="http://schemas.microsoft.com/office/drawing/2014/main" id="{30ABB920-A55E-46E0-B31B-4D126B78C7B9}"/>
              </a:ext>
            </a:extLst>
          </p:cNvPr>
          <p:cNvSpPr txBox="1"/>
          <p:nvPr/>
        </p:nvSpPr>
        <p:spPr>
          <a:xfrm>
            <a:off x="6222149" y="1664065"/>
            <a:ext cx="4740497" cy="2011320"/>
          </a:xfrm>
          <a:prstGeom prst="rect">
            <a:avLst/>
          </a:prstGeom>
          <a:noFill/>
        </p:spPr>
        <p:txBody>
          <a:bodyPr wrap="square" lIns="0" tIns="0" rIns="0" bIns="0" rtlCol="0">
            <a:spAutoFit/>
          </a:bodyPr>
          <a:lstStyle/>
          <a:p>
            <a:pPr lvl="0" defTabSz="622300">
              <a:lnSpc>
                <a:spcPct val="90000"/>
              </a:lnSpc>
              <a:spcBef>
                <a:spcPct val="0"/>
              </a:spcBef>
              <a:spcAft>
                <a:spcPct val="35000"/>
              </a:spcAft>
            </a:pPr>
            <a:r>
              <a:rPr lang="da-DK" b="1" dirty="0">
                <a:solidFill>
                  <a:schemeClr val="bg2"/>
                </a:solidFill>
              </a:rPr>
              <a:t>3. Hvad kunne vi gøre mere af?</a:t>
            </a: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solidFill>
              </a:rPr>
              <a:t>Hvad kunne man gøre mere af ift. pårørende, ved borgerens indflytning? Hvilke tiltag kunne fungere godt</a:t>
            </a:r>
            <a:r>
              <a:rPr lang="da-DK" sz="2000" dirty="0">
                <a:solidFill>
                  <a:schemeClr val="bg2"/>
                </a:solidFill>
              </a:rPr>
              <a:t>?</a:t>
            </a: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solidFill>
              </a:rPr>
              <a:t>Har vi spurgt de pårørende, hvad vi kunne gøre mere af?</a:t>
            </a:r>
          </a:p>
          <a:p>
            <a:endParaRPr lang="da-DK" sz="2000" dirty="0" err="1"/>
          </a:p>
        </p:txBody>
      </p:sp>
      <p:sp>
        <p:nvSpPr>
          <p:cNvPr id="2" name="Tekstfelt 1">
            <a:extLst>
              <a:ext uri="{FF2B5EF4-FFF2-40B4-BE49-F238E27FC236}">
                <a16:creationId xmlns:a16="http://schemas.microsoft.com/office/drawing/2014/main" id="{58E715CE-817D-44E4-B994-52E595FA7BF6}"/>
              </a:ext>
            </a:extLst>
          </p:cNvPr>
          <p:cNvSpPr txBox="1"/>
          <p:nvPr/>
        </p:nvSpPr>
        <p:spPr>
          <a:xfrm>
            <a:off x="6222149" y="4082840"/>
            <a:ext cx="5024971" cy="2376035"/>
          </a:xfrm>
          <a:prstGeom prst="rect">
            <a:avLst/>
          </a:prstGeom>
          <a:noFill/>
        </p:spPr>
        <p:txBody>
          <a:bodyPr wrap="square" lIns="0" tIns="0" rIns="0" bIns="0" rtlCol="0">
            <a:spAutoFit/>
          </a:bodyPr>
          <a:lstStyle/>
          <a:p>
            <a:r>
              <a:rPr lang="da-DK" sz="2000" b="1" dirty="0">
                <a:solidFill>
                  <a:schemeClr val="bg2"/>
                </a:solidFill>
              </a:rPr>
              <a:t>4. Hvordan kan vi lave en god opstart fremover?</a:t>
            </a:r>
          </a:p>
          <a:p>
            <a:endParaRPr lang="da-DK" sz="2000" b="1" dirty="0">
              <a:solidFill>
                <a:schemeClr val="bg2"/>
              </a:solidFill>
            </a:endParaRP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Hvad vil vi fokusere på i forhold til opstarten fremover?</a:t>
            </a:r>
          </a:p>
          <a:p>
            <a:pPr marL="285750" lvl="0" indent="-285750" defTabSz="622300">
              <a:lnSpc>
                <a:spcPct val="90000"/>
              </a:lnSpc>
              <a:spcBef>
                <a:spcPct val="0"/>
              </a:spcBef>
              <a:spcAft>
                <a:spcPct val="35000"/>
              </a:spcAft>
              <a:buFont typeface="Arial" panose="020B0604020202020204" pitchFamily="34" charset="0"/>
              <a:buChar char="•"/>
            </a:pPr>
            <a:r>
              <a:rPr lang="da-DK" sz="1600" dirty="0">
                <a:solidFill>
                  <a:schemeClr val="bg2">
                    <a:lumMod val="75000"/>
                  </a:schemeClr>
                </a:solidFill>
              </a:rPr>
              <a:t>Hvem har ansvaret og hvordan skal der følges op?</a:t>
            </a:r>
          </a:p>
          <a:p>
            <a:endParaRPr lang="da-DK" sz="2000" b="1" dirty="0">
              <a:solidFill>
                <a:schemeClr val="bg2"/>
              </a:solidFill>
            </a:endParaRPr>
          </a:p>
          <a:p>
            <a:endParaRPr lang="da-DK" sz="2000" dirty="0" err="1"/>
          </a:p>
        </p:txBody>
      </p:sp>
    </p:spTree>
    <p:extLst>
      <p:ext uri="{BB962C8B-B14F-4D97-AF65-F5344CB8AC3E}">
        <p14:creationId xmlns:p14="http://schemas.microsoft.com/office/powerpoint/2010/main" val="234760227"/>
      </p:ext>
    </p:extLst>
  </p:cSld>
  <p:clrMapOvr>
    <a:masterClrMapping/>
  </p:clrMapOvr>
</p:sld>
</file>

<file path=ppt/theme/theme1.xml><?xml version="1.0" encoding="utf-8"?>
<a:theme xmlns:a="http://schemas.openxmlformats.org/drawingml/2006/main" name="Sundhedsstyrelsen PowerPoint skabelon">
  <a:themeElements>
    <a:clrScheme name="Sundhedsstyrelsen - Bourdeaux">
      <a:dk1>
        <a:sysClr val="windowText" lastClr="000000"/>
      </a:dk1>
      <a:lt1>
        <a:sysClr val="window" lastClr="FFFFFF"/>
      </a:lt1>
      <a:dk2>
        <a:srgbClr val="FFC9D5"/>
      </a:dk2>
      <a:lt2>
        <a:srgbClr val="5C2551"/>
      </a:lt2>
      <a:accent1>
        <a:srgbClr val="441B3C"/>
      </a:accent1>
      <a:accent2>
        <a:srgbClr val="FF7896"/>
      </a:accent2>
      <a:accent3>
        <a:srgbClr val="005C8D"/>
      </a:accent3>
      <a:accent4>
        <a:srgbClr val="BEE3FF"/>
      </a:accent4>
      <a:accent5>
        <a:srgbClr val="003F36"/>
      </a:accent5>
      <a:accent6>
        <a:srgbClr val="00D79B"/>
      </a:accent6>
      <a:hlink>
        <a:srgbClr val="FF7896"/>
      </a:hlink>
      <a:folHlink>
        <a:srgbClr val="5C2551"/>
      </a:folHlink>
    </a:clrScheme>
    <a:fontScheme name="Sundhedsstyrelsen">
      <a:majorFont>
        <a:latin typeface="Raleway Extra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7A16F1A4-D7A2-47AD-8CC5-09B4829257D8}" vid="{BE58C47F-DC93-4865-BED4-2B512DFCA1BB}"/>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undhedsstyrelsen - Bourdeaux">
    <a:dk1>
      <a:sysClr val="windowText" lastClr="000000"/>
    </a:dk1>
    <a:lt1>
      <a:sysClr val="window" lastClr="FFFFFF"/>
    </a:lt1>
    <a:dk2>
      <a:srgbClr val="FFC9D5"/>
    </a:dk2>
    <a:lt2>
      <a:srgbClr val="5C2551"/>
    </a:lt2>
    <a:accent1>
      <a:srgbClr val="441B3C"/>
    </a:accent1>
    <a:accent2>
      <a:srgbClr val="FF7896"/>
    </a:accent2>
    <a:accent3>
      <a:srgbClr val="005C8D"/>
    </a:accent3>
    <a:accent4>
      <a:srgbClr val="BEE3FF"/>
    </a:accent4>
    <a:accent5>
      <a:srgbClr val="003F36"/>
    </a:accent5>
    <a:accent6>
      <a:srgbClr val="00D79B"/>
    </a:accent6>
    <a:hlink>
      <a:srgbClr val="FF7896"/>
    </a:hlink>
    <a:folHlink>
      <a:srgbClr val="5C2551"/>
    </a:folHlink>
  </a:clrScheme>
</a:themeOverride>
</file>

<file path=docProps/app.xml><?xml version="1.0" encoding="utf-8"?>
<Properties xmlns="http://schemas.openxmlformats.org/officeDocument/2006/extended-properties" xmlns:vt="http://schemas.openxmlformats.org/officeDocument/2006/docPropsVTypes">
  <Template/>
  <TotalTime>0</TotalTime>
  <Words>3130</Words>
  <Application>Microsoft Office PowerPoint</Application>
  <PresentationFormat>Widescreen</PresentationFormat>
  <Paragraphs>287</Paragraphs>
  <Slides>26</Slides>
  <Notes>25</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26</vt:i4>
      </vt:variant>
    </vt:vector>
  </HeadingPairs>
  <TitlesOfParts>
    <vt:vector size="31" baseType="lpstr">
      <vt:lpstr>Raleway Light</vt:lpstr>
      <vt:lpstr>Raleway</vt:lpstr>
      <vt:lpstr>Raleway ExtraBold</vt:lpstr>
      <vt:lpstr>Arial</vt:lpstr>
      <vt:lpstr>Sundhedsstyrelsen PowerPoint skabelon</vt:lpstr>
      <vt:lpstr>Det gode pårørendesamarbejde  Til jer der arbejder på plejehjem</vt:lpstr>
      <vt:lpstr>Temaer</vt:lpstr>
      <vt:lpstr>PowerPoint-præsentation</vt:lpstr>
      <vt:lpstr> </vt:lpstr>
      <vt:lpstr>Øvelse – lær af hinanden:   </vt:lpstr>
      <vt:lpstr>  </vt:lpstr>
      <vt:lpstr>PowerPoint-præsentation</vt:lpstr>
      <vt:lpstr>Tema 2 Den gode opstart i hjemmeplejen </vt:lpstr>
      <vt:lpstr>PowerPoint-præsentation</vt:lpstr>
      <vt:lpstr>PowerPoint-præsentation</vt:lpstr>
      <vt:lpstr>Tema 3 Forventningsafstemning og rutiner</vt:lpstr>
      <vt:lpstr>Introduktion:  Forventningsafstemning – hvornår og hvordan?   </vt:lpstr>
      <vt:lpstr>Det kan vi have fokus på i forventningsafstemningen </vt:lpstr>
      <vt:lpstr>PowerPoint-præsentation</vt:lpstr>
      <vt:lpstr>PowerPoint-præsentation</vt:lpstr>
      <vt:lpstr>Tema 4 Sådan er reglerne for samarbejde med pårørende </vt:lpstr>
      <vt:lpstr>Introduktion: Hvad må vi i forhold til de pårørende?</vt:lpstr>
      <vt:lpstr>PowerPoint-præsentation</vt:lpstr>
      <vt:lpstr>Regler for samtykke</vt:lpstr>
      <vt:lpstr>Regler for tavshedspligt er ikke enkle – hvad gør vi så?</vt:lpstr>
      <vt:lpstr>Tema 5 Opsamling og mere viden</vt:lpstr>
      <vt:lpstr>Spørgsmål til jer</vt:lpstr>
      <vt:lpstr>Hvis I vil vide mere:  Pårørende - Sundhedsstyrelsen </vt:lpstr>
      <vt:lpstr>     Bilag: Metodeslides  1. Perspektivskifte slide 25 2. Isbjerg slide 26    </vt:lpstr>
      <vt:lpstr>Metode 1:  Perspektivskifte  </vt:lpstr>
      <vt:lpstr>Metode 2: Isbjerg Se under overfladen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2020-11-30T17:39:04Z</dcterms:created>
  <dcterms:modified xsi:type="dcterms:W3CDTF">2023-11-21T09:15:56Z</dcterms:modified>
</cp:coreProperties>
</file>